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17"/>
  </p:notesMasterIdLst>
  <p:sldIdLst>
    <p:sldId id="256" r:id="rId2"/>
    <p:sldId id="264" r:id="rId3"/>
    <p:sldId id="262" r:id="rId4"/>
    <p:sldId id="271" r:id="rId5"/>
    <p:sldId id="263" r:id="rId6"/>
    <p:sldId id="269" r:id="rId7"/>
    <p:sldId id="270" r:id="rId8"/>
    <p:sldId id="258" r:id="rId9"/>
    <p:sldId id="259" r:id="rId10"/>
    <p:sldId id="266" r:id="rId11"/>
    <p:sldId id="268" r:id="rId12"/>
    <p:sldId id="267" r:id="rId13"/>
    <p:sldId id="261" r:id="rId14"/>
    <p:sldId id="273"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6F4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3142" autoAdjust="0"/>
  </p:normalViewPr>
  <p:slideViewPr>
    <p:cSldViewPr snapToGrid="0">
      <p:cViewPr varScale="1">
        <p:scale>
          <a:sx n="92" d="100"/>
          <a:sy n="92" d="100"/>
        </p:scale>
        <p:origin x="6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A3BEE-33CE-47CA-AC28-FF4A8DC83396}"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1CEC3-E3A6-4E0F-803E-1CC85117D5A8}" type="slidenum">
              <a:rPr lang="en-US" smtClean="0"/>
              <a:t>‹#›</a:t>
            </a:fld>
            <a:endParaRPr lang="en-US"/>
          </a:p>
        </p:txBody>
      </p:sp>
    </p:spTree>
    <p:extLst>
      <p:ext uri="{BB962C8B-B14F-4D97-AF65-F5344CB8AC3E}">
        <p14:creationId xmlns:p14="http://schemas.microsoft.com/office/powerpoint/2010/main" val="320987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mic is a sensor in a forest, recording soundscape sounds.</a:t>
            </a:r>
            <a:br>
              <a:rPr lang="en-US" dirty="0"/>
            </a:br>
            <a:r>
              <a:rPr lang="en-US" dirty="0"/>
              <a:t>With a large sensor coverage like in the motivation image, we can record soundscapes across wide areas, allowing more advanced monitoring of the eco system and behavior of animals.</a:t>
            </a:r>
          </a:p>
        </p:txBody>
      </p:sp>
      <p:sp>
        <p:nvSpPr>
          <p:cNvPr id="4" name="Slide Number Placeholder 3"/>
          <p:cNvSpPr>
            <a:spLocks noGrp="1"/>
          </p:cNvSpPr>
          <p:nvPr>
            <p:ph type="sldNum" sz="quarter" idx="5"/>
          </p:nvPr>
        </p:nvSpPr>
        <p:spPr/>
        <p:txBody>
          <a:bodyPr/>
          <a:lstStyle/>
          <a:p>
            <a:fld id="{D011CEC3-E3A6-4E0F-803E-1CC85117D5A8}" type="slidenum">
              <a:rPr lang="en-US" smtClean="0"/>
              <a:t>3</a:t>
            </a:fld>
            <a:endParaRPr lang="en-US"/>
          </a:p>
        </p:txBody>
      </p:sp>
    </p:spTree>
    <p:extLst>
      <p:ext uri="{BB962C8B-B14F-4D97-AF65-F5344CB8AC3E}">
        <p14:creationId xmlns:p14="http://schemas.microsoft.com/office/powerpoint/2010/main" val="385702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extraction from models can be separated into two main approaches:</a:t>
            </a:r>
          </a:p>
          <a:p>
            <a:pPr marL="171450" indent="-171450">
              <a:buFont typeface="Arial" panose="020B0604020202020204" pitchFamily="34" charset="0"/>
              <a:buChar char="•"/>
            </a:pPr>
            <a:r>
              <a:rPr lang="en-US" dirty="0"/>
              <a:t>Structured based features, </a:t>
            </a:r>
            <a:r>
              <a:rPr lang="en-US" dirty="0" err="1"/>
              <a:t>mosty</a:t>
            </a:r>
            <a:r>
              <a:rPr lang="en-US" dirty="0"/>
              <a:t> composed of statistical and signal information.</a:t>
            </a:r>
          </a:p>
          <a:p>
            <a:pPr marL="171450" indent="-171450">
              <a:buFont typeface="Arial" panose="020B0604020202020204" pitchFamily="34" charset="0"/>
              <a:buChar char="•"/>
            </a:pPr>
            <a:r>
              <a:rPr lang="en-US" dirty="0"/>
              <a:t>Image/matrices based features, allowing for the use of advanced models such as CNN based models.</a:t>
            </a:r>
          </a:p>
        </p:txBody>
      </p:sp>
      <p:sp>
        <p:nvSpPr>
          <p:cNvPr id="4" name="Slide Number Placeholder 3"/>
          <p:cNvSpPr>
            <a:spLocks noGrp="1"/>
          </p:cNvSpPr>
          <p:nvPr>
            <p:ph type="sldNum" sz="quarter" idx="5"/>
          </p:nvPr>
        </p:nvSpPr>
        <p:spPr/>
        <p:txBody>
          <a:bodyPr/>
          <a:lstStyle/>
          <a:p>
            <a:fld id="{D011CEC3-E3A6-4E0F-803E-1CC85117D5A8}" type="slidenum">
              <a:rPr lang="en-US" smtClean="0"/>
              <a:t>4</a:t>
            </a:fld>
            <a:endParaRPr lang="en-US"/>
          </a:p>
        </p:txBody>
      </p:sp>
    </p:spTree>
    <p:extLst>
      <p:ext uri="{BB962C8B-B14F-4D97-AF65-F5344CB8AC3E}">
        <p14:creationId xmlns:p14="http://schemas.microsoft.com/office/powerpoint/2010/main" val="3814962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case, audio files were recorded by humans, resulting in a significant number of recordings containing human voices.</a:t>
            </a:r>
          </a:p>
          <a:p>
            <a:r>
              <a:rPr lang="en-US" dirty="0"/>
              <a:t>This can negatively affect performance of models which learn to identify animal classes based on audio.</a:t>
            </a:r>
          </a:p>
          <a:p>
            <a:r>
              <a:rPr lang="en-US" dirty="0"/>
              <a:t>To handle this, </a:t>
            </a:r>
            <a:r>
              <a:rPr lang="en-US" dirty="0" err="1"/>
              <a:t>Silero</a:t>
            </a:r>
            <a:r>
              <a:rPr lang="en-US" dirty="0"/>
              <a:t> VAD is used due to its ability to identify human speech timestamps, allowing filtering and removal of such segments.</a:t>
            </a:r>
          </a:p>
        </p:txBody>
      </p:sp>
      <p:sp>
        <p:nvSpPr>
          <p:cNvPr id="4" name="Slide Number Placeholder 3"/>
          <p:cNvSpPr>
            <a:spLocks noGrp="1"/>
          </p:cNvSpPr>
          <p:nvPr>
            <p:ph type="sldNum" sz="quarter" idx="5"/>
          </p:nvPr>
        </p:nvSpPr>
        <p:spPr/>
        <p:txBody>
          <a:bodyPr/>
          <a:lstStyle/>
          <a:p>
            <a:fld id="{D011CEC3-E3A6-4E0F-803E-1CC85117D5A8}" type="slidenum">
              <a:rPr lang="en-US" smtClean="0"/>
              <a:t>13</a:t>
            </a:fld>
            <a:endParaRPr lang="en-US"/>
          </a:p>
        </p:txBody>
      </p:sp>
    </p:spTree>
    <p:extLst>
      <p:ext uri="{BB962C8B-B14F-4D97-AF65-F5344CB8AC3E}">
        <p14:creationId xmlns:p14="http://schemas.microsoft.com/office/powerpoint/2010/main" val="99753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mic is a sensor in a forest, recording soundscape sounds.</a:t>
            </a:r>
            <a:br>
              <a:rPr lang="en-US" dirty="0"/>
            </a:br>
            <a:br>
              <a:rPr lang="en-US" dirty="0"/>
            </a:br>
            <a:r>
              <a:rPr lang="en-US" dirty="0"/>
              <a:t>Common approach for audio file classification:</a:t>
            </a:r>
          </a:p>
          <a:p>
            <a:r>
              <a:rPr lang="en-US" dirty="0"/>
              <a:t>Each audio file is broken into segments (5 seconds in our case), each such is then used to extract audio features (spectrograms in our case) which are then fed trough a model which performs segment classification. Finally, the entire file is classified to the classification that most chunks were classified to.</a:t>
            </a:r>
          </a:p>
        </p:txBody>
      </p:sp>
      <p:sp>
        <p:nvSpPr>
          <p:cNvPr id="4" name="Slide Number Placeholder 3"/>
          <p:cNvSpPr>
            <a:spLocks noGrp="1"/>
          </p:cNvSpPr>
          <p:nvPr>
            <p:ph type="sldNum" sz="quarter" idx="5"/>
          </p:nvPr>
        </p:nvSpPr>
        <p:spPr/>
        <p:txBody>
          <a:bodyPr/>
          <a:lstStyle/>
          <a:p>
            <a:fld id="{D011CEC3-E3A6-4E0F-803E-1CC85117D5A8}" type="slidenum">
              <a:rPr lang="en-US" smtClean="0"/>
              <a:t>14</a:t>
            </a:fld>
            <a:endParaRPr lang="en-US"/>
          </a:p>
        </p:txBody>
      </p:sp>
    </p:spTree>
    <p:extLst>
      <p:ext uri="{BB962C8B-B14F-4D97-AF65-F5344CB8AC3E}">
        <p14:creationId xmlns:p14="http://schemas.microsoft.com/office/powerpoint/2010/main" val="118443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1CEC3-E3A6-4E0F-803E-1CC85117D5A8}" type="slidenum">
              <a:rPr lang="en-US" smtClean="0"/>
              <a:t>15</a:t>
            </a:fld>
            <a:endParaRPr lang="en-US"/>
          </a:p>
        </p:txBody>
      </p:sp>
    </p:spTree>
    <p:extLst>
      <p:ext uri="{BB962C8B-B14F-4D97-AF65-F5344CB8AC3E}">
        <p14:creationId xmlns:p14="http://schemas.microsoft.com/office/powerpoint/2010/main" val="3315692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0D23D881-192E-4444-9EFA-1CACD9A148ED}" type="datetime1">
              <a:rPr lang="en-US" smtClean="0"/>
              <a:t>5/9/2025</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285623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C4602207-2DF3-440D-8108-FADA09D83D61}" type="datetime1">
              <a:rPr lang="en-US" smtClean="0"/>
              <a:t>5/9/2025</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495701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99914B4C-4E49-49D5-A500-CA58078FF304}" type="datetime1">
              <a:rPr lang="en-US" smtClean="0"/>
              <a:t>5/9/2025</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5295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89439041-F2E7-42E9-902C-66136E9B7157}" type="datetime1">
              <a:rPr lang="en-US" smtClean="0"/>
              <a:t>5/9/2025</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606914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1D9A831F-F2FA-426F-8E44-77B24968DD9A}" type="datetime1">
              <a:rPr lang="en-US" smtClean="0"/>
              <a:t>5/9/2025</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37836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B82BE973-CB26-4631-87F0-CD374984DA9F}" type="datetime1">
              <a:rPr lang="en-US" smtClean="0"/>
              <a:t>5/9/2025</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64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4A92811A-658B-411A-9F37-702940339F0F}" type="datetime1">
              <a:rPr lang="en-US" smtClean="0"/>
              <a:t>5/9/2025</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055795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699140E5-B2F8-47F0-82AD-F49BE867D560}" type="datetime1">
              <a:rPr lang="en-US" smtClean="0"/>
              <a:t>5/9/2025</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38728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02D21A6E-3762-4505-B0BA-092A99684D67}" type="datetime1">
              <a:rPr lang="en-US" smtClean="0"/>
              <a:t>5/9/2025</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2996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806DB369-B077-408B-9642-B046F8E256F9}" type="datetime1">
              <a:rPr lang="en-US" smtClean="0"/>
              <a:t>5/9/2025</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42823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47B31268-6474-4D9C-8340-E2E6DC000046}" type="datetime1">
              <a:rPr lang="en-US" smtClean="0"/>
              <a:t>5/9/2025</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879994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99F0857E-DDC1-4581-825C-60ADF51D760B}" type="datetime1">
              <a:rPr lang="en-US" smtClean="0"/>
              <a:t>5/9/2025</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66023574"/>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1" r:id="rId7"/>
    <p:sldLayoutId id="2147483742" r:id="rId8"/>
    <p:sldLayoutId id="2147483743" r:id="rId9"/>
    <p:sldLayoutId id="2147483744" r:id="rId10"/>
    <p:sldLayoutId id="2147483746" r:id="rId11"/>
  </p:sldLayoutIdLst>
  <p:hf hdr="0" ftr="0" dt="0"/>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C9915-A7FC-1CD6-095D-AC2154A17E37}"/>
              </a:ext>
            </a:extLst>
          </p:cNvPr>
          <p:cNvSpPr>
            <a:spLocks noGrp="1"/>
          </p:cNvSpPr>
          <p:nvPr>
            <p:ph type="ctrTitle"/>
          </p:nvPr>
        </p:nvSpPr>
        <p:spPr>
          <a:xfrm>
            <a:off x="90096" y="870013"/>
            <a:ext cx="4909279" cy="3673910"/>
          </a:xfrm>
        </p:spPr>
        <p:txBody>
          <a:bodyPr anchor="b">
            <a:normAutofit fontScale="90000"/>
          </a:bodyPr>
          <a:lstStyle/>
          <a:p>
            <a:pPr algn="ctr"/>
            <a:r>
              <a:rPr lang="en-US" sz="4800" b="1" dirty="0"/>
              <a:t>Machine Learning with Audio Review –</a:t>
            </a:r>
            <a:br>
              <a:rPr lang="en-US" sz="4800" b="1" dirty="0"/>
            </a:br>
            <a:r>
              <a:rPr lang="en-US" sz="4800" b="1" dirty="0"/>
              <a:t>Animal Classification From Audio</a:t>
            </a:r>
          </a:p>
        </p:txBody>
      </p:sp>
      <p:sp>
        <p:nvSpPr>
          <p:cNvPr id="3" name="Subtitle 2">
            <a:extLst>
              <a:ext uri="{FF2B5EF4-FFF2-40B4-BE49-F238E27FC236}">
                <a16:creationId xmlns:a16="http://schemas.microsoft.com/office/drawing/2014/main" id="{0259F7B7-AF6E-B798-43C1-9368BDFB368E}"/>
              </a:ext>
            </a:extLst>
          </p:cNvPr>
          <p:cNvSpPr>
            <a:spLocks noGrp="1"/>
          </p:cNvSpPr>
          <p:nvPr>
            <p:ph type="subTitle" idx="1"/>
          </p:nvPr>
        </p:nvSpPr>
        <p:spPr>
          <a:xfrm>
            <a:off x="666401" y="5246703"/>
            <a:ext cx="3756669" cy="1156177"/>
          </a:xfrm>
        </p:spPr>
        <p:txBody>
          <a:bodyPr anchor="t">
            <a:normAutofit/>
          </a:bodyPr>
          <a:lstStyle/>
          <a:p>
            <a:pPr algn="ctr"/>
            <a:r>
              <a:rPr lang="en-US" sz="1600" dirty="0"/>
              <a:t>Anton Dzega</a:t>
            </a:r>
          </a:p>
          <a:p>
            <a:pPr algn="ctr"/>
            <a:r>
              <a:rPr lang="en-US" sz="1600" dirty="0" err="1"/>
              <a:t>Roei</a:t>
            </a:r>
            <a:r>
              <a:rPr lang="en-US" sz="1600" dirty="0"/>
              <a:t> Yehezkel</a:t>
            </a:r>
          </a:p>
          <a:p>
            <a:pPr algn="ctr"/>
            <a:r>
              <a:rPr lang="en-US" sz="1600" dirty="0"/>
              <a:t>Omri Vilan</a:t>
            </a:r>
          </a:p>
        </p:txBody>
      </p:sp>
      <p:pic>
        <p:nvPicPr>
          <p:cNvPr id="4" name="Picture 3" descr="A forest covered in mist">
            <a:extLst>
              <a:ext uri="{FF2B5EF4-FFF2-40B4-BE49-F238E27FC236}">
                <a16:creationId xmlns:a16="http://schemas.microsoft.com/office/drawing/2014/main" id="{9E7AC49C-645A-4256-B516-3319D0E84BA6}"/>
              </a:ext>
            </a:extLst>
          </p:cNvPr>
          <p:cNvPicPr>
            <a:picLocks noChangeAspect="1"/>
          </p:cNvPicPr>
          <p:nvPr/>
        </p:nvPicPr>
        <p:blipFill>
          <a:blip r:embed="rId2"/>
          <a:srcRect l="21849" r="9538" b="-1"/>
          <a:stretch/>
        </p:blipFill>
        <p:spPr>
          <a:xfrm>
            <a:off x="5089470" y="0"/>
            <a:ext cx="7102529" cy="6857990"/>
          </a:xfrm>
          <a:prstGeom prst="rect">
            <a:avLst/>
          </a:prstGeom>
        </p:spPr>
      </p:pic>
      <p:sp>
        <p:nvSpPr>
          <p:cNvPr id="22"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5" name="Slide Number Placeholder 4">
            <a:extLst>
              <a:ext uri="{FF2B5EF4-FFF2-40B4-BE49-F238E27FC236}">
                <a16:creationId xmlns:a16="http://schemas.microsoft.com/office/drawing/2014/main" id="{86451596-A1AF-466C-9359-32D0FF022558}"/>
              </a:ext>
            </a:extLst>
          </p:cNvPr>
          <p:cNvSpPr>
            <a:spLocks noGrp="1"/>
          </p:cNvSpPr>
          <p:nvPr>
            <p:ph type="sldNum" sz="quarter" idx="12"/>
          </p:nvPr>
        </p:nvSpPr>
        <p:spPr/>
        <p:txBody>
          <a:bodyPr/>
          <a:lstStyle/>
          <a:p>
            <a:pPr algn="ctr"/>
            <a:fld id="{D79E6812-DF0E-4B88-AFAA-EAC7168F54C0}" type="slidenum">
              <a:rPr lang="en-US" smtClean="0"/>
              <a:pPr algn="ctr"/>
              <a:t>1</a:t>
            </a:fld>
            <a:endParaRPr lang="en-US" dirty="0"/>
          </a:p>
        </p:txBody>
      </p:sp>
    </p:spTree>
    <p:extLst>
      <p:ext uri="{BB962C8B-B14F-4D97-AF65-F5344CB8AC3E}">
        <p14:creationId xmlns:p14="http://schemas.microsoft.com/office/powerpoint/2010/main" val="250357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4B6B0D7-0E0D-083C-1BAE-89682E62B9EA}"/>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CA62557-3199-D385-24CD-780A88994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636E1A-23C3-AC20-293D-FEA7796ED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92CE1-2D88-5940-9764-BA9E56E24422}"/>
              </a:ext>
            </a:extLst>
          </p:cNvPr>
          <p:cNvSpPr>
            <a:spLocks noGrp="1"/>
          </p:cNvSpPr>
          <p:nvPr>
            <p:ph type="title"/>
          </p:nvPr>
        </p:nvSpPr>
        <p:spPr>
          <a:xfrm>
            <a:off x="1390265" y="93915"/>
            <a:ext cx="9410329" cy="1198814"/>
          </a:xfrm>
        </p:spPr>
        <p:txBody>
          <a:bodyPr vert="horz" lIns="91440" tIns="45720" rIns="91440" bIns="45720" rtlCol="0" anchor="ctr">
            <a:normAutofit fontScale="90000"/>
          </a:bodyPr>
          <a:lstStyle/>
          <a:p>
            <a:r>
              <a:rPr lang="en-US" sz="5100" i="1" u="sng" kern="1200" spc="100" baseline="0" dirty="0">
                <a:solidFill>
                  <a:schemeClr val="bg1"/>
                </a:solidFill>
                <a:latin typeface="+mj-lt"/>
                <a:ea typeface="+mj-ea"/>
                <a:cs typeface="+mj-cs"/>
              </a:rPr>
              <a:t>General Notes on Working With Audio</a:t>
            </a:r>
          </a:p>
        </p:txBody>
      </p:sp>
      <p:sp>
        <p:nvSpPr>
          <p:cNvPr id="28" name="Freeform 6">
            <a:extLst>
              <a:ext uri="{FF2B5EF4-FFF2-40B4-BE49-F238E27FC236}">
                <a16:creationId xmlns:a16="http://schemas.microsoft.com/office/drawing/2014/main" id="{488F1975-BEDE-6AA1-7E2E-9865B4909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9EB986B9-5664-2393-8C25-A7879FA147A7}"/>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719D2B-AF51-7AB3-0C97-85391DE76C6B}"/>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3EDB2929-B5B8-E4A6-5AE7-14F84CCEB48C}"/>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sp>
        <p:nvSpPr>
          <p:cNvPr id="4" name="Content Placeholder 2">
            <a:extLst>
              <a:ext uri="{FF2B5EF4-FFF2-40B4-BE49-F238E27FC236}">
                <a16:creationId xmlns:a16="http://schemas.microsoft.com/office/drawing/2014/main" id="{43B5B40F-BA64-D46A-FEE5-0D42D441BEE8}"/>
              </a:ext>
            </a:extLst>
          </p:cNvPr>
          <p:cNvSpPr txBox="1">
            <a:spLocks/>
          </p:cNvSpPr>
          <p:nvPr/>
        </p:nvSpPr>
        <p:spPr>
          <a:xfrm>
            <a:off x="-109038" y="1134499"/>
            <a:ext cx="7504137" cy="1316245"/>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r>
              <a:rPr lang="en-US" sz="1600" b="1" dirty="0"/>
              <a:t>Main Packages:</a:t>
            </a:r>
          </a:p>
          <a:p>
            <a:pPr indent="0">
              <a:lnSpc>
                <a:spcPct val="100000"/>
              </a:lnSpc>
              <a:buFont typeface="Arial" panose="020B0604020202020204" pitchFamily="34" charset="0"/>
              <a:buNone/>
            </a:pPr>
            <a:r>
              <a:rPr lang="en-US" sz="1600" dirty="0"/>
              <a:t>When working with audio data, especial in the field of ML, there are two main packages to know and utilize: </a:t>
            </a:r>
            <a:r>
              <a:rPr lang="en-US" sz="1600" dirty="0" err="1"/>
              <a:t>Librosa</a:t>
            </a:r>
            <a:r>
              <a:rPr lang="en-US" sz="1600" dirty="0"/>
              <a:t> and </a:t>
            </a:r>
            <a:r>
              <a:rPr lang="en-US" sz="1600" dirty="0" err="1"/>
              <a:t>Torchaudio</a:t>
            </a:r>
            <a:r>
              <a:rPr lang="en-US" sz="1600" dirty="0"/>
              <a:t>.</a:t>
            </a:r>
            <a:endParaRPr lang="en-US" sz="1600" b="1" dirty="0"/>
          </a:p>
          <a:p>
            <a:pPr indent="0">
              <a:lnSpc>
                <a:spcPct val="100000"/>
              </a:lnSpc>
              <a:buFont typeface="Arial" panose="020B0604020202020204" pitchFamily="34" charset="0"/>
              <a:buNone/>
            </a:pPr>
            <a:endParaRPr lang="en-US" sz="1600" dirty="0"/>
          </a:p>
          <a:p>
            <a:pPr indent="0">
              <a:lnSpc>
                <a:spcPct val="100000"/>
              </a:lnSpc>
              <a:buFont typeface="Arial" panose="020B0604020202020204" pitchFamily="34" charset="0"/>
              <a:buNone/>
            </a:pPr>
            <a:endParaRPr lang="en-US" sz="1600" dirty="0"/>
          </a:p>
        </p:txBody>
      </p:sp>
      <p:pic>
        <p:nvPicPr>
          <p:cNvPr id="3" name="Picture 2">
            <a:extLst>
              <a:ext uri="{FF2B5EF4-FFF2-40B4-BE49-F238E27FC236}">
                <a16:creationId xmlns:a16="http://schemas.microsoft.com/office/drawing/2014/main" id="{06EA87CA-8AE4-4B11-8EA7-79F21D58F535}"/>
              </a:ext>
            </a:extLst>
          </p:cNvPr>
          <p:cNvPicPr>
            <a:picLocks noChangeAspect="1"/>
          </p:cNvPicPr>
          <p:nvPr/>
        </p:nvPicPr>
        <p:blipFill>
          <a:blip r:embed="rId2"/>
          <a:stretch>
            <a:fillRect/>
          </a:stretch>
        </p:blipFill>
        <p:spPr>
          <a:xfrm>
            <a:off x="320480" y="3183137"/>
            <a:ext cx="4906797" cy="2014802"/>
          </a:xfrm>
          <a:prstGeom prst="rect">
            <a:avLst/>
          </a:prstGeom>
        </p:spPr>
      </p:pic>
      <p:sp>
        <p:nvSpPr>
          <p:cNvPr id="12" name="TextBox 11">
            <a:extLst>
              <a:ext uri="{FF2B5EF4-FFF2-40B4-BE49-F238E27FC236}">
                <a16:creationId xmlns:a16="http://schemas.microsoft.com/office/drawing/2014/main" id="{BC878811-7BB6-4BC0-8193-905C2DAE588B}"/>
              </a:ext>
            </a:extLst>
          </p:cNvPr>
          <p:cNvSpPr txBox="1"/>
          <p:nvPr/>
        </p:nvSpPr>
        <p:spPr>
          <a:xfrm>
            <a:off x="5795563" y="3737247"/>
            <a:ext cx="1240455" cy="1107996"/>
          </a:xfrm>
          <a:prstGeom prst="rect">
            <a:avLst/>
          </a:prstGeom>
          <a:noFill/>
        </p:spPr>
        <p:txBody>
          <a:bodyPr wrap="square" rtlCol="0">
            <a:spAutoFit/>
          </a:bodyPr>
          <a:lstStyle/>
          <a:p>
            <a:r>
              <a:rPr lang="en-US" sz="6600" b="1" dirty="0"/>
              <a:t>Vs</a:t>
            </a:r>
          </a:p>
        </p:txBody>
      </p:sp>
      <p:pic>
        <p:nvPicPr>
          <p:cNvPr id="15" name="Picture 14">
            <a:extLst>
              <a:ext uri="{FF2B5EF4-FFF2-40B4-BE49-F238E27FC236}">
                <a16:creationId xmlns:a16="http://schemas.microsoft.com/office/drawing/2014/main" id="{9EA7CDD1-699C-45AE-88FC-DD8F064000CD}"/>
              </a:ext>
            </a:extLst>
          </p:cNvPr>
          <p:cNvPicPr>
            <a:picLocks noChangeAspect="1"/>
          </p:cNvPicPr>
          <p:nvPr/>
        </p:nvPicPr>
        <p:blipFill>
          <a:blip r:embed="rId3"/>
          <a:stretch>
            <a:fillRect/>
          </a:stretch>
        </p:blipFill>
        <p:spPr>
          <a:xfrm>
            <a:off x="7103602" y="2211572"/>
            <a:ext cx="3653385" cy="3837404"/>
          </a:xfrm>
          <a:prstGeom prst="rect">
            <a:avLst/>
          </a:prstGeom>
        </p:spPr>
      </p:pic>
      <p:sp>
        <p:nvSpPr>
          <p:cNvPr id="18" name="Slide Number Placeholder 17">
            <a:extLst>
              <a:ext uri="{FF2B5EF4-FFF2-40B4-BE49-F238E27FC236}">
                <a16:creationId xmlns:a16="http://schemas.microsoft.com/office/drawing/2014/main" id="{CC11C4BD-6C7A-4D12-A1D1-F8E0139F7225}"/>
              </a:ext>
            </a:extLst>
          </p:cNvPr>
          <p:cNvSpPr>
            <a:spLocks noGrp="1"/>
          </p:cNvSpPr>
          <p:nvPr>
            <p:ph type="sldNum" sz="quarter" idx="12"/>
          </p:nvPr>
        </p:nvSpPr>
        <p:spPr/>
        <p:txBody>
          <a:bodyPr/>
          <a:lstStyle/>
          <a:p>
            <a:pPr algn="ctr"/>
            <a:fld id="{D79E6812-DF0E-4B88-AFAA-EAC7168F54C0}" type="slidenum">
              <a:rPr lang="en-US" smtClean="0"/>
              <a:pPr algn="ctr"/>
              <a:t>10</a:t>
            </a:fld>
            <a:endParaRPr lang="en-US" dirty="0"/>
          </a:p>
        </p:txBody>
      </p:sp>
    </p:spTree>
    <p:extLst>
      <p:ext uri="{BB962C8B-B14F-4D97-AF65-F5344CB8AC3E}">
        <p14:creationId xmlns:p14="http://schemas.microsoft.com/office/powerpoint/2010/main" val="3652095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4B6B0D7-0E0D-083C-1BAE-89682E62B9EA}"/>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CA62557-3199-D385-24CD-780A88994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636E1A-23C3-AC20-293D-FEA7796ED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92CE1-2D88-5940-9764-BA9E56E24422}"/>
              </a:ext>
            </a:extLst>
          </p:cNvPr>
          <p:cNvSpPr>
            <a:spLocks noGrp="1"/>
          </p:cNvSpPr>
          <p:nvPr>
            <p:ph type="title"/>
          </p:nvPr>
        </p:nvSpPr>
        <p:spPr>
          <a:xfrm>
            <a:off x="1390265" y="93915"/>
            <a:ext cx="9410329" cy="1198814"/>
          </a:xfrm>
        </p:spPr>
        <p:txBody>
          <a:bodyPr vert="horz" lIns="91440" tIns="45720" rIns="91440" bIns="45720" rtlCol="0" anchor="ctr">
            <a:normAutofit fontScale="90000"/>
          </a:bodyPr>
          <a:lstStyle/>
          <a:p>
            <a:r>
              <a:rPr lang="en-US" sz="5100" i="1" u="sng" kern="1200" spc="100" baseline="0" dirty="0">
                <a:solidFill>
                  <a:schemeClr val="bg1"/>
                </a:solidFill>
                <a:latin typeface="+mj-lt"/>
                <a:ea typeface="+mj-ea"/>
                <a:cs typeface="+mj-cs"/>
              </a:rPr>
              <a:t>General Notes on Working With Audio</a:t>
            </a:r>
          </a:p>
        </p:txBody>
      </p:sp>
      <p:sp>
        <p:nvSpPr>
          <p:cNvPr id="28" name="Freeform 6">
            <a:extLst>
              <a:ext uri="{FF2B5EF4-FFF2-40B4-BE49-F238E27FC236}">
                <a16:creationId xmlns:a16="http://schemas.microsoft.com/office/drawing/2014/main" id="{488F1975-BEDE-6AA1-7E2E-9865B4909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9EB986B9-5664-2393-8C25-A7879FA147A7}"/>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719D2B-AF51-7AB3-0C97-85391DE76C6B}"/>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3EDB2929-B5B8-E4A6-5AE7-14F84CCEB48C}"/>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sp>
        <p:nvSpPr>
          <p:cNvPr id="4" name="Content Placeholder 2">
            <a:extLst>
              <a:ext uri="{FF2B5EF4-FFF2-40B4-BE49-F238E27FC236}">
                <a16:creationId xmlns:a16="http://schemas.microsoft.com/office/drawing/2014/main" id="{43B5B40F-BA64-D46A-FEE5-0D42D441BEE8}"/>
              </a:ext>
            </a:extLst>
          </p:cNvPr>
          <p:cNvSpPr txBox="1">
            <a:spLocks/>
          </p:cNvSpPr>
          <p:nvPr/>
        </p:nvSpPr>
        <p:spPr>
          <a:xfrm>
            <a:off x="-109038" y="1134499"/>
            <a:ext cx="5835135" cy="5540442"/>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None/>
            </a:pPr>
            <a:r>
              <a:rPr lang="en-US" sz="1600" b="1" dirty="0" err="1"/>
              <a:t>librosa</a:t>
            </a:r>
            <a:r>
              <a:rPr lang="en-US" sz="1600" dirty="0"/>
              <a:t> - Python library for music and audio analysis, built on NumPy and SciPy.</a:t>
            </a:r>
          </a:p>
          <a:p>
            <a:pPr indent="0">
              <a:lnSpc>
                <a:spcPct val="100000"/>
              </a:lnSpc>
              <a:buNone/>
            </a:pPr>
            <a:r>
              <a:rPr lang="en-US" sz="1600" b="1" dirty="0"/>
              <a:t>Pros:</a:t>
            </a:r>
          </a:p>
          <a:p>
            <a:pPr marL="468630" indent="-285750">
              <a:lnSpc>
                <a:spcPct val="100000"/>
              </a:lnSpc>
            </a:pPr>
            <a:r>
              <a:rPr lang="en-US" sz="1600" dirty="0"/>
              <a:t>Easy to use, beginner-friendly.</a:t>
            </a:r>
          </a:p>
          <a:p>
            <a:pPr marL="468630" indent="-285750">
              <a:lnSpc>
                <a:spcPct val="100000"/>
              </a:lnSpc>
            </a:pPr>
            <a:r>
              <a:rPr lang="en-US" sz="1600" dirty="0"/>
              <a:t>Extensive support for feature extraction (e.g., MFCC, Chroma, Spectrograms).</a:t>
            </a:r>
          </a:p>
          <a:p>
            <a:pPr marL="468630" indent="-285750">
              <a:lnSpc>
                <a:spcPct val="100000"/>
              </a:lnSpc>
            </a:pPr>
            <a:r>
              <a:rPr lang="en-US" sz="1600" dirty="0"/>
              <a:t>Rich visualization tools (e.g., waveforms, spectrograms).</a:t>
            </a:r>
          </a:p>
          <a:p>
            <a:pPr marL="468630" indent="-285750">
              <a:lnSpc>
                <a:spcPct val="100000"/>
              </a:lnSpc>
            </a:pPr>
            <a:r>
              <a:rPr lang="en-US" sz="1600" dirty="0"/>
              <a:t>Well-documented and widely adopted in research.</a:t>
            </a:r>
          </a:p>
          <a:p>
            <a:pPr indent="0">
              <a:lnSpc>
                <a:spcPct val="100000"/>
              </a:lnSpc>
              <a:buNone/>
            </a:pPr>
            <a:r>
              <a:rPr lang="en-US" sz="1600" b="1" dirty="0"/>
              <a:t>Cons:</a:t>
            </a:r>
          </a:p>
          <a:p>
            <a:pPr marL="468630" indent="-285750">
              <a:lnSpc>
                <a:spcPct val="100000"/>
              </a:lnSpc>
            </a:pPr>
            <a:r>
              <a:rPr lang="en-US" sz="1600" dirty="0"/>
              <a:t>Not GPU-accelerated.</a:t>
            </a:r>
          </a:p>
          <a:p>
            <a:pPr marL="468630" indent="-285750">
              <a:lnSpc>
                <a:spcPct val="100000"/>
              </a:lnSpc>
            </a:pPr>
            <a:r>
              <a:rPr lang="en-US" sz="1600" dirty="0"/>
              <a:t>Slower for large-scale or real-time processing.</a:t>
            </a:r>
          </a:p>
          <a:p>
            <a:pPr marL="468630" indent="-285750">
              <a:lnSpc>
                <a:spcPct val="100000"/>
              </a:lnSpc>
            </a:pPr>
            <a:r>
              <a:rPr lang="en-US" sz="1600" dirty="0"/>
              <a:t>Doesn't integrate tightly with </a:t>
            </a:r>
            <a:r>
              <a:rPr lang="en-US" sz="1600" dirty="0" err="1"/>
              <a:t>PyTorch</a:t>
            </a:r>
            <a:r>
              <a:rPr lang="en-US" sz="1600" dirty="0"/>
              <a:t> pipelines.</a:t>
            </a:r>
          </a:p>
          <a:p>
            <a:pPr indent="0">
              <a:lnSpc>
                <a:spcPct val="100000"/>
              </a:lnSpc>
              <a:buFont typeface="Arial" panose="020B0604020202020204" pitchFamily="34" charset="0"/>
              <a:buNone/>
            </a:pPr>
            <a:endParaRPr lang="en-US" sz="1600" dirty="0"/>
          </a:p>
          <a:p>
            <a:pPr indent="0">
              <a:lnSpc>
                <a:spcPct val="100000"/>
              </a:lnSpc>
              <a:buFont typeface="Arial" panose="020B0604020202020204" pitchFamily="34" charset="0"/>
              <a:buNone/>
            </a:pPr>
            <a:endParaRPr lang="en-US" sz="1600" dirty="0"/>
          </a:p>
        </p:txBody>
      </p:sp>
      <p:pic>
        <p:nvPicPr>
          <p:cNvPr id="11" name="Picture 10">
            <a:extLst>
              <a:ext uri="{FF2B5EF4-FFF2-40B4-BE49-F238E27FC236}">
                <a16:creationId xmlns:a16="http://schemas.microsoft.com/office/drawing/2014/main" id="{D35812C4-F595-48D4-8553-43081831DBFC}"/>
              </a:ext>
            </a:extLst>
          </p:cNvPr>
          <p:cNvPicPr>
            <a:picLocks noChangeAspect="1"/>
          </p:cNvPicPr>
          <p:nvPr/>
        </p:nvPicPr>
        <p:blipFill>
          <a:blip r:embed="rId2"/>
          <a:stretch>
            <a:fillRect/>
          </a:stretch>
        </p:blipFill>
        <p:spPr>
          <a:xfrm>
            <a:off x="6437177" y="1292729"/>
            <a:ext cx="4300350" cy="1765786"/>
          </a:xfrm>
          <a:prstGeom prst="rect">
            <a:avLst/>
          </a:prstGeom>
        </p:spPr>
      </p:pic>
      <p:pic>
        <p:nvPicPr>
          <p:cNvPr id="3" name="Picture 2">
            <a:extLst>
              <a:ext uri="{FF2B5EF4-FFF2-40B4-BE49-F238E27FC236}">
                <a16:creationId xmlns:a16="http://schemas.microsoft.com/office/drawing/2014/main" id="{1A67D988-E396-4AA2-8B5F-5C32B788DCA8}"/>
              </a:ext>
            </a:extLst>
          </p:cNvPr>
          <p:cNvPicPr>
            <a:picLocks noChangeAspect="1"/>
          </p:cNvPicPr>
          <p:nvPr/>
        </p:nvPicPr>
        <p:blipFill>
          <a:blip r:embed="rId3"/>
          <a:stretch>
            <a:fillRect/>
          </a:stretch>
        </p:blipFill>
        <p:spPr>
          <a:xfrm>
            <a:off x="8806721" y="3485686"/>
            <a:ext cx="3278399" cy="3278399"/>
          </a:xfrm>
          <a:prstGeom prst="rect">
            <a:avLst/>
          </a:prstGeom>
        </p:spPr>
      </p:pic>
      <p:pic>
        <p:nvPicPr>
          <p:cNvPr id="5" name="Picture 4">
            <a:extLst>
              <a:ext uri="{FF2B5EF4-FFF2-40B4-BE49-F238E27FC236}">
                <a16:creationId xmlns:a16="http://schemas.microsoft.com/office/drawing/2014/main" id="{D1408052-E777-46BA-8A36-F66BE1468DBB}"/>
              </a:ext>
            </a:extLst>
          </p:cNvPr>
          <p:cNvPicPr>
            <a:picLocks noChangeAspect="1"/>
          </p:cNvPicPr>
          <p:nvPr/>
        </p:nvPicPr>
        <p:blipFill rotWithShape="1">
          <a:blip r:embed="rId4"/>
          <a:srcRect l="13953" r="12996"/>
          <a:stretch/>
        </p:blipFill>
        <p:spPr>
          <a:xfrm>
            <a:off x="6191019" y="4558469"/>
            <a:ext cx="2301764" cy="2205616"/>
          </a:xfrm>
          <a:prstGeom prst="rect">
            <a:avLst/>
          </a:prstGeom>
        </p:spPr>
      </p:pic>
      <p:pic>
        <p:nvPicPr>
          <p:cNvPr id="6" name="Picture 5">
            <a:extLst>
              <a:ext uri="{FF2B5EF4-FFF2-40B4-BE49-F238E27FC236}">
                <a16:creationId xmlns:a16="http://schemas.microsoft.com/office/drawing/2014/main" id="{71817C3E-418C-4D68-903F-5DBED3A98976}"/>
              </a:ext>
            </a:extLst>
          </p:cNvPr>
          <p:cNvPicPr>
            <a:picLocks noChangeAspect="1"/>
          </p:cNvPicPr>
          <p:nvPr/>
        </p:nvPicPr>
        <p:blipFill>
          <a:blip r:embed="rId5"/>
          <a:stretch>
            <a:fillRect/>
          </a:stretch>
        </p:blipFill>
        <p:spPr>
          <a:xfrm>
            <a:off x="5832976" y="3383378"/>
            <a:ext cx="2851536" cy="1085158"/>
          </a:xfrm>
          <a:prstGeom prst="rect">
            <a:avLst/>
          </a:prstGeom>
        </p:spPr>
      </p:pic>
      <p:sp>
        <p:nvSpPr>
          <p:cNvPr id="8" name="Slide Number Placeholder 7">
            <a:extLst>
              <a:ext uri="{FF2B5EF4-FFF2-40B4-BE49-F238E27FC236}">
                <a16:creationId xmlns:a16="http://schemas.microsoft.com/office/drawing/2014/main" id="{FA78731C-4092-46A7-9E3B-E33007C3BA08}"/>
              </a:ext>
            </a:extLst>
          </p:cNvPr>
          <p:cNvSpPr>
            <a:spLocks noGrp="1"/>
          </p:cNvSpPr>
          <p:nvPr>
            <p:ph type="sldNum" sz="quarter" idx="12"/>
          </p:nvPr>
        </p:nvSpPr>
        <p:spPr/>
        <p:txBody>
          <a:bodyPr/>
          <a:lstStyle/>
          <a:p>
            <a:pPr algn="ctr"/>
            <a:fld id="{D79E6812-DF0E-4B88-AFAA-EAC7168F54C0}" type="slidenum">
              <a:rPr lang="en-US" smtClean="0"/>
              <a:pPr algn="ctr"/>
              <a:t>11</a:t>
            </a:fld>
            <a:endParaRPr lang="en-US" dirty="0"/>
          </a:p>
        </p:txBody>
      </p:sp>
    </p:spTree>
    <p:extLst>
      <p:ext uri="{BB962C8B-B14F-4D97-AF65-F5344CB8AC3E}">
        <p14:creationId xmlns:p14="http://schemas.microsoft.com/office/powerpoint/2010/main" val="1524651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4B6B0D7-0E0D-083C-1BAE-89682E62B9EA}"/>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CA62557-3199-D385-24CD-780A88994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636E1A-23C3-AC20-293D-FEA7796ED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92CE1-2D88-5940-9764-BA9E56E24422}"/>
              </a:ext>
            </a:extLst>
          </p:cNvPr>
          <p:cNvSpPr>
            <a:spLocks noGrp="1"/>
          </p:cNvSpPr>
          <p:nvPr>
            <p:ph type="title"/>
          </p:nvPr>
        </p:nvSpPr>
        <p:spPr>
          <a:xfrm>
            <a:off x="1390265" y="93915"/>
            <a:ext cx="9410329" cy="1198814"/>
          </a:xfrm>
        </p:spPr>
        <p:txBody>
          <a:bodyPr vert="horz" lIns="91440" tIns="45720" rIns="91440" bIns="45720" rtlCol="0" anchor="ctr">
            <a:normAutofit fontScale="90000"/>
          </a:bodyPr>
          <a:lstStyle/>
          <a:p>
            <a:r>
              <a:rPr lang="en-US" sz="5100" i="1" u="sng" kern="1200" spc="100" baseline="0" dirty="0">
                <a:solidFill>
                  <a:schemeClr val="bg1"/>
                </a:solidFill>
                <a:latin typeface="+mj-lt"/>
                <a:ea typeface="+mj-ea"/>
                <a:cs typeface="+mj-cs"/>
              </a:rPr>
              <a:t>General Notes on Working With Audio</a:t>
            </a:r>
          </a:p>
        </p:txBody>
      </p:sp>
      <p:sp>
        <p:nvSpPr>
          <p:cNvPr id="28" name="Freeform 6">
            <a:extLst>
              <a:ext uri="{FF2B5EF4-FFF2-40B4-BE49-F238E27FC236}">
                <a16:creationId xmlns:a16="http://schemas.microsoft.com/office/drawing/2014/main" id="{488F1975-BEDE-6AA1-7E2E-9865B4909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9EB986B9-5664-2393-8C25-A7879FA147A7}"/>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719D2B-AF51-7AB3-0C97-85391DE76C6B}"/>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3EDB2929-B5B8-E4A6-5AE7-14F84CCEB48C}"/>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sp>
        <p:nvSpPr>
          <p:cNvPr id="4" name="Content Placeholder 2">
            <a:extLst>
              <a:ext uri="{FF2B5EF4-FFF2-40B4-BE49-F238E27FC236}">
                <a16:creationId xmlns:a16="http://schemas.microsoft.com/office/drawing/2014/main" id="{43B5B40F-BA64-D46A-FEE5-0D42D441BEE8}"/>
              </a:ext>
            </a:extLst>
          </p:cNvPr>
          <p:cNvSpPr txBox="1">
            <a:spLocks/>
          </p:cNvSpPr>
          <p:nvPr/>
        </p:nvSpPr>
        <p:spPr>
          <a:xfrm>
            <a:off x="-109038" y="1134499"/>
            <a:ext cx="5835135" cy="5540442"/>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None/>
            </a:pPr>
            <a:r>
              <a:rPr lang="en-US" sz="1600" b="1" dirty="0" err="1"/>
              <a:t>Torchaudio</a:t>
            </a:r>
            <a:r>
              <a:rPr lang="en-US" sz="1600" dirty="0"/>
              <a:t> - </a:t>
            </a:r>
            <a:r>
              <a:rPr lang="en-US" sz="1600" dirty="0" err="1"/>
              <a:t>PyTorch</a:t>
            </a:r>
            <a:r>
              <a:rPr lang="en-US" sz="1600" dirty="0"/>
              <a:t> domain library for audio, tightly integrated with the </a:t>
            </a:r>
            <a:r>
              <a:rPr lang="en-US" sz="1600" dirty="0" err="1"/>
              <a:t>PyTorch</a:t>
            </a:r>
            <a:r>
              <a:rPr lang="en-US" sz="1600" dirty="0"/>
              <a:t> ecosystem.</a:t>
            </a:r>
          </a:p>
          <a:p>
            <a:pPr indent="0">
              <a:lnSpc>
                <a:spcPct val="100000"/>
              </a:lnSpc>
              <a:buNone/>
            </a:pPr>
            <a:r>
              <a:rPr lang="en-US" sz="1600" b="1" dirty="0"/>
              <a:t>Pros:</a:t>
            </a:r>
          </a:p>
          <a:p>
            <a:pPr marL="468630" indent="-285750">
              <a:lnSpc>
                <a:spcPct val="100000"/>
              </a:lnSpc>
            </a:pPr>
            <a:r>
              <a:rPr lang="en-US" sz="1600" dirty="0"/>
              <a:t>Native </a:t>
            </a:r>
            <a:r>
              <a:rPr lang="en-US" sz="1600" dirty="0" err="1"/>
              <a:t>PyTorch</a:t>
            </a:r>
            <a:r>
              <a:rPr lang="en-US" sz="1600" dirty="0"/>
              <a:t> integration (easy for model pipelines).</a:t>
            </a:r>
          </a:p>
          <a:p>
            <a:pPr marL="468630" indent="-285750">
              <a:lnSpc>
                <a:spcPct val="100000"/>
              </a:lnSpc>
            </a:pPr>
            <a:r>
              <a:rPr lang="en-US" sz="1600" dirty="0"/>
              <a:t>GPU support and batched processing.</a:t>
            </a:r>
          </a:p>
          <a:p>
            <a:pPr marL="468630" indent="-285750">
              <a:lnSpc>
                <a:spcPct val="100000"/>
              </a:lnSpc>
            </a:pPr>
            <a:r>
              <a:rPr lang="en-US" sz="1600" dirty="0"/>
              <a:t>Pre-trained models and datasets available.</a:t>
            </a:r>
          </a:p>
          <a:p>
            <a:pPr marL="468630" indent="-285750">
              <a:lnSpc>
                <a:spcPct val="100000"/>
              </a:lnSpc>
            </a:pPr>
            <a:r>
              <a:rPr lang="en-US" sz="1600" dirty="0"/>
              <a:t>More scalable for deep learning.</a:t>
            </a:r>
          </a:p>
          <a:p>
            <a:pPr indent="0">
              <a:lnSpc>
                <a:spcPct val="100000"/>
              </a:lnSpc>
              <a:buNone/>
            </a:pPr>
            <a:r>
              <a:rPr lang="en-US" sz="1600" b="1" dirty="0"/>
              <a:t>Cons:</a:t>
            </a:r>
          </a:p>
          <a:p>
            <a:pPr marL="468630" indent="-285750">
              <a:lnSpc>
                <a:spcPct val="100000"/>
              </a:lnSpc>
            </a:pPr>
            <a:r>
              <a:rPr lang="en-US" sz="1600" dirty="0"/>
              <a:t>Smaller community and fewer examples than </a:t>
            </a:r>
            <a:r>
              <a:rPr lang="en-US" sz="1600" dirty="0" err="1"/>
              <a:t>Librosa</a:t>
            </a:r>
            <a:r>
              <a:rPr lang="en-US" sz="1600" dirty="0"/>
              <a:t>.</a:t>
            </a:r>
          </a:p>
          <a:p>
            <a:pPr marL="468630" indent="-285750">
              <a:lnSpc>
                <a:spcPct val="100000"/>
              </a:lnSpc>
            </a:pPr>
            <a:r>
              <a:rPr lang="en-US" sz="1600" dirty="0"/>
              <a:t>Less intuitive for beginners.</a:t>
            </a:r>
          </a:p>
          <a:p>
            <a:pPr marL="468630" indent="-285750">
              <a:lnSpc>
                <a:spcPct val="100000"/>
              </a:lnSpc>
            </a:pPr>
            <a:r>
              <a:rPr lang="en-US" sz="1600" dirty="0"/>
              <a:t>Limited visualization tools (requires external libs).</a:t>
            </a:r>
          </a:p>
          <a:p>
            <a:pPr indent="0">
              <a:lnSpc>
                <a:spcPct val="100000"/>
              </a:lnSpc>
              <a:buNone/>
            </a:pPr>
            <a:endParaRPr lang="en-US" sz="1600" dirty="0"/>
          </a:p>
          <a:p>
            <a:pPr indent="0">
              <a:lnSpc>
                <a:spcPct val="100000"/>
              </a:lnSpc>
              <a:buFont typeface="Arial" panose="020B0604020202020204" pitchFamily="34" charset="0"/>
              <a:buNone/>
            </a:pPr>
            <a:endParaRPr lang="en-US" sz="1600" dirty="0"/>
          </a:p>
          <a:p>
            <a:pPr indent="0">
              <a:lnSpc>
                <a:spcPct val="100000"/>
              </a:lnSpc>
              <a:buFont typeface="Arial" panose="020B0604020202020204" pitchFamily="34" charset="0"/>
              <a:buNone/>
            </a:pPr>
            <a:endParaRPr lang="en-US" sz="1600" dirty="0"/>
          </a:p>
        </p:txBody>
      </p:sp>
      <p:pic>
        <p:nvPicPr>
          <p:cNvPr id="3" name="Picture 2">
            <a:extLst>
              <a:ext uri="{FF2B5EF4-FFF2-40B4-BE49-F238E27FC236}">
                <a16:creationId xmlns:a16="http://schemas.microsoft.com/office/drawing/2014/main" id="{F1320130-E5DA-4DFE-B627-1A7AF4251FB2}"/>
              </a:ext>
            </a:extLst>
          </p:cNvPr>
          <p:cNvPicPr>
            <a:picLocks noChangeAspect="1"/>
          </p:cNvPicPr>
          <p:nvPr/>
        </p:nvPicPr>
        <p:blipFill>
          <a:blip r:embed="rId2"/>
          <a:stretch>
            <a:fillRect/>
          </a:stretch>
        </p:blipFill>
        <p:spPr>
          <a:xfrm>
            <a:off x="5559220" y="4492683"/>
            <a:ext cx="6525900" cy="2273788"/>
          </a:xfrm>
          <a:prstGeom prst="rect">
            <a:avLst/>
          </a:prstGeom>
        </p:spPr>
      </p:pic>
      <p:pic>
        <p:nvPicPr>
          <p:cNvPr id="5" name="Picture 4">
            <a:extLst>
              <a:ext uri="{FF2B5EF4-FFF2-40B4-BE49-F238E27FC236}">
                <a16:creationId xmlns:a16="http://schemas.microsoft.com/office/drawing/2014/main" id="{F8DE29D7-DC30-4E2C-99F2-955D2FC77A9E}"/>
              </a:ext>
            </a:extLst>
          </p:cNvPr>
          <p:cNvPicPr>
            <a:picLocks noChangeAspect="1"/>
          </p:cNvPicPr>
          <p:nvPr/>
        </p:nvPicPr>
        <p:blipFill>
          <a:blip r:embed="rId3"/>
          <a:stretch>
            <a:fillRect/>
          </a:stretch>
        </p:blipFill>
        <p:spPr>
          <a:xfrm>
            <a:off x="6779233" y="961227"/>
            <a:ext cx="3657917" cy="3834716"/>
          </a:xfrm>
          <a:prstGeom prst="rect">
            <a:avLst/>
          </a:prstGeom>
        </p:spPr>
      </p:pic>
      <p:sp>
        <p:nvSpPr>
          <p:cNvPr id="6" name="Slide Number Placeholder 5">
            <a:extLst>
              <a:ext uri="{FF2B5EF4-FFF2-40B4-BE49-F238E27FC236}">
                <a16:creationId xmlns:a16="http://schemas.microsoft.com/office/drawing/2014/main" id="{49379462-D2C8-4C2D-B0C4-812AC8673F41}"/>
              </a:ext>
            </a:extLst>
          </p:cNvPr>
          <p:cNvSpPr>
            <a:spLocks noGrp="1"/>
          </p:cNvSpPr>
          <p:nvPr>
            <p:ph type="sldNum" sz="quarter" idx="12"/>
          </p:nvPr>
        </p:nvSpPr>
        <p:spPr/>
        <p:txBody>
          <a:bodyPr/>
          <a:lstStyle/>
          <a:p>
            <a:pPr algn="ctr"/>
            <a:fld id="{D79E6812-DF0E-4B88-AFAA-EAC7168F54C0}" type="slidenum">
              <a:rPr lang="en-US" smtClean="0"/>
              <a:pPr algn="ctr"/>
              <a:t>12</a:t>
            </a:fld>
            <a:endParaRPr lang="en-US" dirty="0"/>
          </a:p>
        </p:txBody>
      </p:sp>
    </p:spTree>
    <p:extLst>
      <p:ext uri="{BB962C8B-B14F-4D97-AF65-F5344CB8AC3E}">
        <p14:creationId xmlns:p14="http://schemas.microsoft.com/office/powerpoint/2010/main" val="1954639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2C08743-D73F-1C7D-ECD8-BF0234D20BA4}"/>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2539ADD-2579-172F-B2C5-FDC726AC9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415BC9A-0563-E4E7-581B-8DCEA41A5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75CE8-4BA4-0410-1CD6-286AF3023DAF}"/>
              </a:ext>
            </a:extLst>
          </p:cNvPr>
          <p:cNvSpPr>
            <a:spLocks noGrp="1"/>
          </p:cNvSpPr>
          <p:nvPr>
            <p:ph type="title"/>
          </p:nvPr>
        </p:nvSpPr>
        <p:spPr>
          <a:xfrm>
            <a:off x="960425" y="67042"/>
            <a:ext cx="10463435" cy="1198814"/>
          </a:xfrm>
        </p:spPr>
        <p:txBody>
          <a:bodyPr vert="horz" lIns="91440" tIns="45720" rIns="91440" bIns="45720" rtlCol="0" anchor="ctr">
            <a:normAutofit fontScale="90000"/>
          </a:bodyPr>
          <a:lstStyle/>
          <a:p>
            <a:pPr algn="ctr"/>
            <a:r>
              <a:rPr lang="en-US" sz="5100" u="sng" dirty="0">
                <a:solidFill>
                  <a:schemeClr val="bg1"/>
                </a:solidFill>
              </a:rPr>
              <a:t>Training Data Problem – Human Speech</a:t>
            </a:r>
            <a:endParaRPr lang="en-US" sz="5100" i="1" u="sng" kern="1200" spc="100" baseline="0" dirty="0">
              <a:solidFill>
                <a:schemeClr val="bg1"/>
              </a:solidFill>
              <a:latin typeface="+mj-lt"/>
              <a:ea typeface="+mj-ea"/>
              <a:cs typeface="+mj-cs"/>
            </a:endParaRPr>
          </a:p>
        </p:txBody>
      </p:sp>
      <p:sp>
        <p:nvSpPr>
          <p:cNvPr id="28" name="Freeform 6">
            <a:extLst>
              <a:ext uri="{FF2B5EF4-FFF2-40B4-BE49-F238E27FC236}">
                <a16:creationId xmlns:a16="http://schemas.microsoft.com/office/drawing/2014/main" id="{97085121-7631-D95D-C998-7F5BDFFB4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374B7F23-7458-FEDE-30A0-4BBEC722AE2D}"/>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69040E-49D5-00EB-93DB-B8515BFC62BB}"/>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02C728B1-AD2E-B7C7-F966-D01FB8EDED13}"/>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sp>
        <p:nvSpPr>
          <p:cNvPr id="10" name="TextBox 9">
            <a:extLst>
              <a:ext uri="{FF2B5EF4-FFF2-40B4-BE49-F238E27FC236}">
                <a16:creationId xmlns:a16="http://schemas.microsoft.com/office/drawing/2014/main" id="{7A51303F-8C43-680A-CEAB-7715243728ED}"/>
              </a:ext>
            </a:extLst>
          </p:cNvPr>
          <p:cNvSpPr txBox="1"/>
          <p:nvPr/>
        </p:nvSpPr>
        <p:spPr>
          <a:xfrm>
            <a:off x="106880" y="1198804"/>
            <a:ext cx="6085263" cy="4770537"/>
          </a:xfrm>
          <a:prstGeom prst="rect">
            <a:avLst/>
          </a:prstGeom>
          <a:noFill/>
        </p:spPr>
        <p:txBody>
          <a:bodyPr wrap="square" rtlCol="0">
            <a:spAutoFit/>
          </a:bodyPr>
          <a:lstStyle/>
          <a:p>
            <a:r>
              <a:rPr lang="en-US" sz="1600" b="1" dirty="0">
                <a:solidFill>
                  <a:schemeClr val="tx1">
                    <a:lumMod val="85000"/>
                    <a:lumOff val="15000"/>
                  </a:schemeClr>
                </a:solidFill>
              </a:rPr>
              <a:t>Problem:</a:t>
            </a:r>
          </a:p>
          <a:p>
            <a:r>
              <a:rPr lang="en-US" sz="1600" dirty="0">
                <a:solidFill>
                  <a:schemeClr val="tx1">
                    <a:lumMod val="85000"/>
                    <a:lumOff val="15000"/>
                  </a:schemeClr>
                </a:solidFill>
              </a:rPr>
              <a:t>Most training data audio was recorded by humans randomly speak or provide description for the recording.</a:t>
            </a:r>
          </a:p>
          <a:p>
            <a:endParaRPr lang="en-US" sz="1600" dirty="0">
              <a:solidFill>
                <a:schemeClr val="tx1">
                  <a:lumMod val="85000"/>
                  <a:lumOff val="15000"/>
                </a:schemeClr>
              </a:solidFill>
            </a:endParaRPr>
          </a:p>
          <a:p>
            <a:r>
              <a:rPr lang="en-US" sz="1600" b="1" dirty="0">
                <a:solidFill>
                  <a:schemeClr val="tx1">
                    <a:lumMod val="85000"/>
                    <a:lumOff val="15000"/>
                  </a:schemeClr>
                </a:solidFill>
              </a:rPr>
              <a:t>Solution Model - </a:t>
            </a:r>
            <a:r>
              <a:rPr lang="en-US" sz="1600" b="1" dirty="0" err="1">
                <a:solidFill>
                  <a:schemeClr val="tx1">
                    <a:lumMod val="85000"/>
                    <a:lumOff val="15000"/>
                  </a:schemeClr>
                </a:solidFill>
              </a:rPr>
              <a:t>Silero</a:t>
            </a:r>
            <a:r>
              <a:rPr lang="en-US" sz="1600" b="1" dirty="0">
                <a:solidFill>
                  <a:schemeClr val="tx1">
                    <a:lumMod val="85000"/>
                    <a:lumOff val="15000"/>
                  </a:schemeClr>
                </a:solidFill>
              </a:rPr>
              <a:t> VAD :</a:t>
            </a:r>
          </a:p>
          <a:p>
            <a:r>
              <a:rPr lang="en-US" sz="1600" dirty="0">
                <a:solidFill>
                  <a:schemeClr val="tx1">
                    <a:lumMod val="85000"/>
                    <a:lumOff val="15000"/>
                  </a:schemeClr>
                </a:solidFill>
              </a:rPr>
              <a:t>The </a:t>
            </a:r>
            <a:r>
              <a:rPr lang="en-US" sz="1600" dirty="0" err="1">
                <a:solidFill>
                  <a:schemeClr val="tx1">
                    <a:lumMod val="85000"/>
                    <a:lumOff val="15000"/>
                  </a:schemeClr>
                </a:solidFill>
              </a:rPr>
              <a:t>Silero</a:t>
            </a:r>
            <a:r>
              <a:rPr lang="en-US" sz="1600" dirty="0">
                <a:solidFill>
                  <a:schemeClr val="tx1">
                    <a:lumMod val="85000"/>
                    <a:lumOff val="15000"/>
                  </a:schemeClr>
                </a:solidFill>
              </a:rPr>
              <a:t> VAD (Voice Activity Detector) is a lightweight and efficient model designed to detect human speech in audio recordings. </a:t>
            </a:r>
          </a:p>
          <a:p>
            <a:endParaRPr lang="en-US" sz="1600" dirty="0">
              <a:solidFill>
                <a:schemeClr val="tx1">
                  <a:lumMod val="85000"/>
                  <a:lumOff val="15000"/>
                </a:schemeClr>
              </a:solidFill>
            </a:endParaRPr>
          </a:p>
          <a:p>
            <a:r>
              <a:rPr lang="en-US" sz="1600" dirty="0">
                <a:solidFill>
                  <a:schemeClr val="tx1">
                    <a:lumMod val="85000"/>
                    <a:lumOff val="15000"/>
                  </a:schemeClr>
                </a:solidFill>
              </a:rPr>
              <a:t>The model is not open source, but:</a:t>
            </a:r>
          </a:p>
          <a:p>
            <a:pPr marL="285750" indent="-285750">
              <a:buFont typeface="Arial" panose="020B0604020202020204" pitchFamily="34" charset="0"/>
              <a:buChar char="•"/>
            </a:pPr>
            <a:r>
              <a:rPr lang="en-US" sz="1600" dirty="0">
                <a:solidFill>
                  <a:schemeClr val="tx1">
                    <a:lumMod val="85000"/>
                    <a:lumOff val="15000"/>
                  </a:schemeClr>
                </a:solidFill>
              </a:rPr>
              <a:t>Backbone - convolutional neural network (CNN).</a:t>
            </a:r>
          </a:p>
          <a:p>
            <a:pPr marL="285750" indent="-285750">
              <a:buFont typeface="Arial" panose="020B0604020202020204" pitchFamily="34" charset="0"/>
              <a:buChar char="•"/>
            </a:pPr>
            <a:r>
              <a:rPr lang="en-US" sz="1600" dirty="0">
                <a:solidFill>
                  <a:schemeClr val="tx1">
                    <a:lumMod val="85000"/>
                    <a:lumOff val="15000"/>
                  </a:schemeClr>
                </a:solidFill>
              </a:rPr>
              <a:t>The model takes small chunks of audio (~0.5s) and predicts whether speech is present.</a:t>
            </a:r>
          </a:p>
          <a:p>
            <a:pPr marL="285750" indent="-285750">
              <a:buFont typeface="Arial" panose="020B0604020202020204" pitchFamily="34" charset="0"/>
              <a:buChar char="•"/>
            </a:pPr>
            <a:endParaRPr lang="en-US" sz="1600" dirty="0">
              <a:solidFill>
                <a:schemeClr val="tx1">
                  <a:lumMod val="85000"/>
                  <a:lumOff val="15000"/>
                </a:schemeClr>
              </a:solidFill>
            </a:endParaRPr>
          </a:p>
          <a:p>
            <a:r>
              <a:rPr lang="en-US" sz="1600" dirty="0">
                <a:solidFill>
                  <a:schemeClr val="tx1">
                    <a:lumMod val="85000"/>
                    <a:lumOff val="15000"/>
                  </a:schemeClr>
                </a:solidFill>
              </a:rPr>
              <a:t>Trained on large and diverse dataset of audio recordings, including:</a:t>
            </a:r>
          </a:p>
          <a:p>
            <a:pPr marL="285750" indent="-285750">
              <a:buFont typeface="Arial" panose="020B0604020202020204" pitchFamily="34" charset="0"/>
              <a:buChar char="•"/>
            </a:pPr>
            <a:r>
              <a:rPr lang="en-US" sz="1600" dirty="0">
                <a:solidFill>
                  <a:schemeClr val="tx1">
                    <a:lumMod val="85000"/>
                    <a:lumOff val="15000"/>
                  </a:schemeClr>
                </a:solidFill>
              </a:rPr>
              <a:t>Various languages and accents</a:t>
            </a:r>
          </a:p>
          <a:p>
            <a:pPr marL="285750" indent="-285750">
              <a:buFont typeface="Arial" panose="020B0604020202020204" pitchFamily="34" charset="0"/>
              <a:buChar char="•"/>
            </a:pPr>
            <a:r>
              <a:rPr lang="en-US" sz="1600" dirty="0">
                <a:solidFill>
                  <a:schemeClr val="tx1">
                    <a:lumMod val="85000"/>
                    <a:lumOff val="15000"/>
                  </a:schemeClr>
                </a:solidFill>
              </a:rPr>
              <a:t>Multiple types of background noise (e.g., street noise, music, overlapping speech).</a:t>
            </a:r>
          </a:p>
        </p:txBody>
      </p:sp>
      <p:pic>
        <p:nvPicPr>
          <p:cNvPr id="1026" name="Picture 2" descr="Lost Voice Leads Writer To Explore Biology Of Human Speech : Shots - Health  News : NPR">
            <a:extLst>
              <a:ext uri="{FF2B5EF4-FFF2-40B4-BE49-F238E27FC236}">
                <a16:creationId xmlns:a16="http://schemas.microsoft.com/office/drawing/2014/main" id="{C8D0830C-F731-E962-32DF-75A275931C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82" b="10947"/>
          <a:stretch/>
        </p:blipFill>
        <p:spPr bwMode="auto">
          <a:xfrm>
            <a:off x="6346729" y="1332898"/>
            <a:ext cx="5690684" cy="24225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953C90-2098-F2EB-D442-9CE9E120F081}"/>
              </a:ext>
            </a:extLst>
          </p:cNvPr>
          <p:cNvSpPr txBox="1"/>
          <p:nvPr/>
        </p:nvSpPr>
        <p:spPr>
          <a:xfrm>
            <a:off x="10315551" y="4968750"/>
            <a:ext cx="1359922" cy="646331"/>
          </a:xfrm>
          <a:prstGeom prst="rect">
            <a:avLst/>
          </a:prstGeom>
          <a:noFill/>
        </p:spPr>
        <p:txBody>
          <a:bodyPr wrap="square" rtlCol="0">
            <a:spAutoFit/>
          </a:bodyPr>
          <a:lstStyle/>
          <a:p>
            <a:r>
              <a:rPr lang="en-US" b="1" dirty="0"/>
              <a:t>That’s not a beaver</a:t>
            </a:r>
          </a:p>
        </p:txBody>
      </p:sp>
      <p:cxnSp>
        <p:nvCxnSpPr>
          <p:cNvPr id="5" name="Straight Arrow Connector 4">
            <a:extLst>
              <a:ext uri="{FF2B5EF4-FFF2-40B4-BE49-F238E27FC236}">
                <a16:creationId xmlns:a16="http://schemas.microsoft.com/office/drawing/2014/main" id="{DBE90600-C086-A180-DC0D-7420A3A66552}"/>
              </a:ext>
            </a:extLst>
          </p:cNvPr>
          <p:cNvCxnSpPr>
            <a:cxnSpLocks/>
            <a:stCxn id="4" idx="1"/>
            <a:endCxn id="1032" idx="3"/>
          </p:cNvCxnSpPr>
          <p:nvPr/>
        </p:nvCxnSpPr>
        <p:spPr>
          <a:xfrm flipH="1">
            <a:off x="9949292" y="5291916"/>
            <a:ext cx="3662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032" name="Picture 8" descr="999+ Tropical Bird Pictures | Download Free Images on Unsplash">
            <a:extLst>
              <a:ext uri="{FF2B5EF4-FFF2-40B4-BE49-F238E27FC236}">
                <a16:creationId xmlns:a16="http://schemas.microsoft.com/office/drawing/2014/main" id="{3BAC643C-20F0-D7F6-8C18-2A6A46800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6729" y="4089949"/>
            <a:ext cx="3602563" cy="240393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0273C66-60C2-40B0-9B8E-B1ECEC4D58A2}"/>
              </a:ext>
            </a:extLst>
          </p:cNvPr>
          <p:cNvSpPr>
            <a:spLocks noGrp="1"/>
          </p:cNvSpPr>
          <p:nvPr>
            <p:ph type="sldNum" sz="quarter" idx="12"/>
          </p:nvPr>
        </p:nvSpPr>
        <p:spPr/>
        <p:txBody>
          <a:bodyPr/>
          <a:lstStyle/>
          <a:p>
            <a:pPr algn="ctr"/>
            <a:fld id="{D79E6812-DF0E-4B88-AFAA-EAC7168F54C0}" type="slidenum">
              <a:rPr lang="en-US" smtClean="0"/>
              <a:pPr algn="ctr"/>
              <a:t>13</a:t>
            </a:fld>
            <a:endParaRPr lang="en-US" dirty="0"/>
          </a:p>
        </p:txBody>
      </p:sp>
    </p:spTree>
    <p:extLst>
      <p:ext uri="{BB962C8B-B14F-4D97-AF65-F5344CB8AC3E}">
        <p14:creationId xmlns:p14="http://schemas.microsoft.com/office/powerpoint/2010/main" val="3829348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17636E8E-F6DE-06BF-03CA-9270648551E6}"/>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A0BABFD-D27C-F372-DF86-356F3FACE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FC65652-D91F-51A8-6981-F77229A6D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1E8538-D10C-D540-7209-7925BCCCE1BD}"/>
              </a:ext>
            </a:extLst>
          </p:cNvPr>
          <p:cNvSpPr>
            <a:spLocks noGrp="1"/>
          </p:cNvSpPr>
          <p:nvPr>
            <p:ph type="title"/>
          </p:nvPr>
        </p:nvSpPr>
        <p:spPr>
          <a:xfrm>
            <a:off x="195309" y="47394"/>
            <a:ext cx="11505460" cy="1198814"/>
          </a:xfrm>
        </p:spPr>
        <p:txBody>
          <a:bodyPr vert="horz" lIns="91440" tIns="45720" rIns="91440" bIns="45720" rtlCol="0" anchor="ctr">
            <a:normAutofit/>
          </a:bodyPr>
          <a:lstStyle/>
          <a:p>
            <a:pPr algn="ctr"/>
            <a:r>
              <a:rPr lang="en-US" sz="5100" u="sng" dirty="0">
                <a:solidFill>
                  <a:schemeClr val="bg1"/>
                </a:solidFill>
              </a:rPr>
              <a:t>Animal Species Classification – How?</a:t>
            </a:r>
            <a:endParaRPr lang="en-US" sz="5100" i="1" u="sng" kern="1200" spc="100" baseline="0" dirty="0">
              <a:solidFill>
                <a:schemeClr val="bg1"/>
              </a:solidFill>
              <a:latin typeface="+mj-lt"/>
              <a:ea typeface="+mj-ea"/>
              <a:cs typeface="+mj-cs"/>
            </a:endParaRPr>
          </a:p>
        </p:txBody>
      </p:sp>
      <p:sp>
        <p:nvSpPr>
          <p:cNvPr id="28" name="Freeform 6">
            <a:extLst>
              <a:ext uri="{FF2B5EF4-FFF2-40B4-BE49-F238E27FC236}">
                <a16:creationId xmlns:a16="http://schemas.microsoft.com/office/drawing/2014/main" id="{77C33937-89DB-50F4-C540-A1C1191AC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21F1CC7E-0E10-6F59-7B55-E85F02EF2B76}"/>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55C7AD-3528-0BF2-869C-8914752F74E9}"/>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AA4DC4B8-A028-CE9E-F84C-F7D50ED1A34C}"/>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pic>
        <p:nvPicPr>
          <p:cNvPr id="5" name="Picture 4" descr="A diagram of a sound system&#10;&#10;AI-generated content may be incorrect.">
            <a:extLst>
              <a:ext uri="{FF2B5EF4-FFF2-40B4-BE49-F238E27FC236}">
                <a16:creationId xmlns:a16="http://schemas.microsoft.com/office/drawing/2014/main" id="{6ADC828E-4BFF-C3FE-F719-B236F1653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760" y="2623547"/>
            <a:ext cx="6681360" cy="3168552"/>
          </a:xfrm>
          <a:prstGeom prst="rect">
            <a:avLst/>
          </a:prstGeom>
        </p:spPr>
      </p:pic>
      <p:pic>
        <p:nvPicPr>
          <p:cNvPr id="8" name="Picture 7" descr="A map of a river&#10;&#10;AI-generated content may be incorrect.">
            <a:extLst>
              <a:ext uri="{FF2B5EF4-FFF2-40B4-BE49-F238E27FC236}">
                <a16:creationId xmlns:a16="http://schemas.microsoft.com/office/drawing/2014/main" id="{BA7C7AE1-993C-0F5E-34EA-3A1518773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157" y="1884032"/>
            <a:ext cx="4980326" cy="4426957"/>
          </a:xfrm>
          <a:prstGeom prst="rect">
            <a:avLst/>
          </a:prstGeom>
        </p:spPr>
      </p:pic>
      <p:cxnSp>
        <p:nvCxnSpPr>
          <p:cNvPr id="11" name="Straight Arrow Connector 10">
            <a:extLst>
              <a:ext uri="{FF2B5EF4-FFF2-40B4-BE49-F238E27FC236}">
                <a16:creationId xmlns:a16="http://schemas.microsoft.com/office/drawing/2014/main" id="{3B8ED2E8-9CAB-4874-87C4-4A4CEB104691}"/>
              </a:ext>
            </a:extLst>
          </p:cNvPr>
          <p:cNvCxnSpPr>
            <a:cxnSpLocks/>
          </p:cNvCxnSpPr>
          <p:nvPr/>
        </p:nvCxnSpPr>
        <p:spPr>
          <a:xfrm>
            <a:off x="3676011" y="2646552"/>
            <a:ext cx="1903367" cy="5691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67E78A5-402F-6C44-BA15-844E64791C25}"/>
              </a:ext>
            </a:extLst>
          </p:cNvPr>
          <p:cNvSpPr>
            <a:spLocks noGrp="1"/>
          </p:cNvSpPr>
          <p:nvPr>
            <p:ph type="sldNum" sz="quarter" idx="12"/>
          </p:nvPr>
        </p:nvSpPr>
        <p:spPr/>
        <p:txBody>
          <a:bodyPr/>
          <a:lstStyle/>
          <a:p>
            <a:pPr algn="ctr"/>
            <a:fld id="{D79E6812-DF0E-4B88-AFAA-EAC7168F54C0}" type="slidenum">
              <a:rPr lang="en-US" smtClean="0"/>
              <a:pPr algn="ctr"/>
              <a:t>14</a:t>
            </a:fld>
            <a:endParaRPr lang="en-US" dirty="0"/>
          </a:p>
        </p:txBody>
      </p:sp>
    </p:spTree>
    <p:extLst>
      <p:ext uri="{BB962C8B-B14F-4D97-AF65-F5344CB8AC3E}">
        <p14:creationId xmlns:p14="http://schemas.microsoft.com/office/powerpoint/2010/main" val="75000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2C08743-D73F-1C7D-ECD8-BF0234D20BA4}"/>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2539ADD-2579-172F-B2C5-FDC726AC9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415BC9A-0563-E4E7-581B-8DCEA41A5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75CE8-4BA4-0410-1CD6-286AF3023DAF}"/>
              </a:ext>
            </a:extLst>
          </p:cNvPr>
          <p:cNvSpPr>
            <a:spLocks noGrp="1"/>
          </p:cNvSpPr>
          <p:nvPr>
            <p:ph type="title"/>
          </p:nvPr>
        </p:nvSpPr>
        <p:spPr>
          <a:xfrm>
            <a:off x="864281" y="0"/>
            <a:ext cx="10463435" cy="1198814"/>
          </a:xfrm>
        </p:spPr>
        <p:txBody>
          <a:bodyPr vert="horz" lIns="91440" tIns="45720" rIns="91440" bIns="45720" rtlCol="0" anchor="ctr">
            <a:normAutofit/>
          </a:bodyPr>
          <a:lstStyle/>
          <a:p>
            <a:pPr algn="ctr"/>
            <a:endParaRPr lang="en-US" sz="5100" i="1" u="sng" kern="1200" spc="100" baseline="0" dirty="0">
              <a:solidFill>
                <a:schemeClr val="bg1"/>
              </a:solidFill>
              <a:latin typeface="+mj-lt"/>
              <a:ea typeface="+mj-ea"/>
              <a:cs typeface="+mj-cs"/>
            </a:endParaRPr>
          </a:p>
        </p:txBody>
      </p:sp>
      <p:sp>
        <p:nvSpPr>
          <p:cNvPr id="28" name="Freeform 6">
            <a:extLst>
              <a:ext uri="{FF2B5EF4-FFF2-40B4-BE49-F238E27FC236}">
                <a16:creationId xmlns:a16="http://schemas.microsoft.com/office/drawing/2014/main" id="{97085121-7631-D95D-C998-7F5BDFFB4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374B7F23-7458-FEDE-30A0-4BBEC722AE2D}"/>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69040E-49D5-00EB-93DB-B8515BFC62BB}"/>
              </a:ext>
            </a:extLst>
          </p:cNvPr>
          <p:cNvSpPr/>
          <p:nvPr/>
        </p:nvSpPr>
        <p:spPr>
          <a:xfrm>
            <a:off x="1" y="-10726"/>
            <a:ext cx="12191999" cy="2478717"/>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02C728B1-AD2E-B7C7-F966-D01FB8EDED13}"/>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sp>
        <p:nvSpPr>
          <p:cNvPr id="3" name="Slide Number Placeholder 2">
            <a:extLst>
              <a:ext uri="{FF2B5EF4-FFF2-40B4-BE49-F238E27FC236}">
                <a16:creationId xmlns:a16="http://schemas.microsoft.com/office/drawing/2014/main" id="{D0273C66-60C2-40B0-9B8E-B1ECEC4D58A2}"/>
              </a:ext>
            </a:extLst>
          </p:cNvPr>
          <p:cNvSpPr>
            <a:spLocks noGrp="1"/>
          </p:cNvSpPr>
          <p:nvPr>
            <p:ph type="sldNum" sz="quarter" idx="12"/>
          </p:nvPr>
        </p:nvSpPr>
        <p:spPr/>
        <p:txBody>
          <a:bodyPr/>
          <a:lstStyle/>
          <a:p>
            <a:pPr algn="ctr"/>
            <a:fld id="{D79E6812-DF0E-4B88-AFAA-EAC7168F54C0}" type="slidenum">
              <a:rPr lang="en-US" smtClean="0"/>
              <a:pPr algn="ctr"/>
              <a:t>15</a:t>
            </a:fld>
            <a:endParaRPr lang="en-US" dirty="0"/>
          </a:p>
        </p:txBody>
      </p:sp>
      <p:pic>
        <p:nvPicPr>
          <p:cNvPr id="3074" name="Picture 2" descr="Rescued Beaver's Cute Little Noises While Falling Asleep Are Giving People  the Feels">
            <a:extLst>
              <a:ext uri="{FF2B5EF4-FFF2-40B4-BE49-F238E27FC236}">
                <a16:creationId xmlns:a16="http://schemas.microsoft.com/office/drawing/2014/main" id="{2F11B48A-A150-4E93-A0E2-A7239E90B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 y="-12545"/>
            <a:ext cx="12204192" cy="6864859"/>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7BE7E89F-1F50-4D9D-8A63-98B875F0E15B}"/>
              </a:ext>
            </a:extLst>
          </p:cNvPr>
          <p:cNvSpPr/>
          <p:nvPr/>
        </p:nvSpPr>
        <p:spPr>
          <a:xfrm>
            <a:off x="8525471" y="1228632"/>
            <a:ext cx="2244161" cy="1560415"/>
          </a:xfrm>
          <a:prstGeom prst="wedgeEllipseCallout">
            <a:avLst>
              <a:gd name="adj1" fmla="val -39821"/>
              <a:gd name="adj2" fmla="val 738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solidFill>
              </a:rPr>
              <a:t>Thank You</a:t>
            </a:r>
          </a:p>
        </p:txBody>
      </p:sp>
    </p:spTree>
    <p:extLst>
      <p:ext uri="{BB962C8B-B14F-4D97-AF65-F5344CB8AC3E}">
        <p14:creationId xmlns:p14="http://schemas.microsoft.com/office/powerpoint/2010/main" val="271718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6D7B514-621E-DBB8-D883-3F3C8E1E16D7}"/>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5C26BD1-8876-55C4-93B0-1FD26FA8E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2D379D6-B001-6F29-821E-AA1696727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92C5A-2E12-7948-E703-737D2E21D0BA}"/>
              </a:ext>
            </a:extLst>
          </p:cNvPr>
          <p:cNvSpPr>
            <a:spLocks noGrp="1"/>
          </p:cNvSpPr>
          <p:nvPr>
            <p:ph type="title"/>
          </p:nvPr>
        </p:nvSpPr>
        <p:spPr>
          <a:xfrm>
            <a:off x="1747996" y="47394"/>
            <a:ext cx="8696005" cy="1198814"/>
          </a:xfrm>
        </p:spPr>
        <p:txBody>
          <a:bodyPr vert="horz" lIns="91440" tIns="45720" rIns="91440" bIns="45720" rtlCol="0" anchor="ctr">
            <a:normAutofit/>
          </a:bodyPr>
          <a:lstStyle/>
          <a:p>
            <a:pPr algn="ctr"/>
            <a:r>
              <a:rPr lang="en-US" sz="5100" u="sng" dirty="0">
                <a:solidFill>
                  <a:schemeClr val="bg1"/>
                </a:solidFill>
              </a:rPr>
              <a:t>Animal Species Classification</a:t>
            </a:r>
            <a:endParaRPr lang="en-US" sz="5100" i="1" u="sng" kern="1200" spc="100" baseline="0" dirty="0">
              <a:solidFill>
                <a:schemeClr val="bg1"/>
              </a:solidFill>
              <a:latin typeface="+mj-lt"/>
              <a:ea typeface="+mj-ea"/>
              <a:cs typeface="+mj-cs"/>
            </a:endParaRPr>
          </a:p>
        </p:txBody>
      </p:sp>
      <p:sp>
        <p:nvSpPr>
          <p:cNvPr id="28" name="Freeform 6">
            <a:extLst>
              <a:ext uri="{FF2B5EF4-FFF2-40B4-BE49-F238E27FC236}">
                <a16:creationId xmlns:a16="http://schemas.microsoft.com/office/drawing/2014/main" id="{8F7F536D-DEB4-6BF5-C9AE-1BCFFFC2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B93D93DE-F455-BB5B-7EEA-D64B262C9BAE}"/>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995404B-A62D-DB55-DA0E-5CCE7344AC46}"/>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A247F030-9EBB-C718-46BD-0367B6F974C2}"/>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sp>
        <p:nvSpPr>
          <p:cNvPr id="10" name="TextBox 9">
            <a:extLst>
              <a:ext uri="{FF2B5EF4-FFF2-40B4-BE49-F238E27FC236}">
                <a16:creationId xmlns:a16="http://schemas.microsoft.com/office/drawing/2014/main" id="{A156534C-9FAC-A8CF-3C77-E1BAF8449876}"/>
              </a:ext>
            </a:extLst>
          </p:cNvPr>
          <p:cNvSpPr txBox="1"/>
          <p:nvPr/>
        </p:nvSpPr>
        <p:spPr>
          <a:xfrm>
            <a:off x="106880" y="1198804"/>
            <a:ext cx="6085263" cy="5016758"/>
          </a:xfrm>
          <a:prstGeom prst="rect">
            <a:avLst/>
          </a:prstGeom>
          <a:noFill/>
        </p:spPr>
        <p:txBody>
          <a:bodyPr wrap="square" rtlCol="0">
            <a:spAutoFit/>
          </a:bodyPr>
          <a:lstStyle/>
          <a:p>
            <a:r>
              <a:rPr lang="en-US" sz="1600" b="1" dirty="0">
                <a:solidFill>
                  <a:schemeClr val="tx1">
                    <a:lumMod val="85000"/>
                    <a:lumOff val="15000"/>
                  </a:schemeClr>
                </a:solidFill>
              </a:rPr>
              <a:t>Motivation:</a:t>
            </a:r>
          </a:p>
          <a:p>
            <a:r>
              <a:rPr lang="en-US" sz="1600" dirty="0">
                <a:solidFill>
                  <a:schemeClr val="tx1">
                    <a:lumMod val="85000"/>
                    <a:lumOff val="15000"/>
                  </a:schemeClr>
                </a:solidFill>
              </a:rPr>
              <a:t>The rainforests are large and diverse echo systems home to hundreds of species from multiple families: Aves, Mammalia, </a:t>
            </a:r>
            <a:r>
              <a:rPr lang="en-US" sz="1600" dirty="0" err="1">
                <a:solidFill>
                  <a:schemeClr val="tx1">
                    <a:lumMod val="85000"/>
                    <a:lumOff val="15000"/>
                  </a:schemeClr>
                </a:solidFill>
              </a:rPr>
              <a:t>Insecta</a:t>
            </a:r>
            <a:r>
              <a:rPr lang="en-US" sz="1600" dirty="0">
                <a:solidFill>
                  <a:schemeClr val="tx1">
                    <a:lumMod val="85000"/>
                    <a:lumOff val="15000"/>
                  </a:schemeClr>
                </a:solidFill>
              </a:rPr>
              <a:t>, Amphibia. </a:t>
            </a:r>
          </a:p>
          <a:p>
            <a:endParaRPr lang="en-US" sz="1600" dirty="0">
              <a:solidFill>
                <a:schemeClr val="tx1">
                  <a:lumMod val="85000"/>
                  <a:lumOff val="15000"/>
                </a:schemeClr>
              </a:solidFill>
            </a:endParaRPr>
          </a:p>
          <a:p>
            <a:r>
              <a:rPr lang="en-US" sz="1600" b="1" dirty="0">
                <a:solidFill>
                  <a:schemeClr val="tx1">
                    <a:lumMod val="85000"/>
                    <a:lumOff val="15000"/>
                  </a:schemeClr>
                </a:solidFill>
              </a:rPr>
              <a:t>Today:</a:t>
            </a:r>
          </a:p>
          <a:p>
            <a:r>
              <a:rPr lang="en-US" sz="1600" dirty="0">
                <a:solidFill>
                  <a:schemeClr val="tx1">
                    <a:lumMod val="85000"/>
                    <a:lumOff val="15000"/>
                  </a:schemeClr>
                </a:solidFill>
              </a:rPr>
              <a:t>Monitoring and recording of species is done primary by trained human scientists, a method which lacks coverage, efficiency, is costly and dangerous for the people performing it.</a:t>
            </a:r>
          </a:p>
          <a:p>
            <a:endParaRPr lang="en-US" sz="1600" dirty="0">
              <a:solidFill>
                <a:schemeClr val="tx1">
                  <a:lumMod val="85000"/>
                  <a:lumOff val="15000"/>
                </a:schemeClr>
              </a:solidFill>
            </a:endParaRPr>
          </a:p>
          <a:p>
            <a:r>
              <a:rPr lang="en-US" sz="1600" b="1" dirty="0">
                <a:solidFill>
                  <a:schemeClr val="tx1">
                    <a:lumMod val="85000"/>
                    <a:lumOff val="15000"/>
                  </a:schemeClr>
                </a:solidFill>
              </a:rPr>
              <a:t>Goal:</a:t>
            </a:r>
          </a:p>
          <a:p>
            <a:r>
              <a:rPr lang="en-US" sz="1600" dirty="0">
                <a:solidFill>
                  <a:schemeClr val="tx1">
                    <a:lumMod val="85000"/>
                    <a:lumOff val="15000"/>
                  </a:schemeClr>
                </a:solidFill>
              </a:rPr>
              <a:t>Scientific organizations have the interest to cover large areas of the rain forests with sensors which allow audio recording and thus monitor animal species across vast areas, follow their migrations and estimate population increase or decrease. </a:t>
            </a:r>
          </a:p>
          <a:p>
            <a:endParaRPr lang="en-US" sz="1600" dirty="0">
              <a:solidFill>
                <a:schemeClr val="tx1">
                  <a:lumMod val="85000"/>
                  <a:lumOff val="15000"/>
                </a:schemeClr>
              </a:solidFill>
            </a:endParaRPr>
          </a:p>
          <a:p>
            <a:r>
              <a:rPr lang="en-US" sz="1600" b="1" dirty="0">
                <a:solidFill>
                  <a:schemeClr val="tx1">
                    <a:lumMod val="85000"/>
                    <a:lumOff val="15000"/>
                  </a:schemeClr>
                </a:solidFill>
              </a:rPr>
              <a:t>Where AI comes into the picture?</a:t>
            </a:r>
          </a:p>
          <a:p>
            <a:r>
              <a:rPr lang="en-US" sz="1600" dirty="0">
                <a:solidFill>
                  <a:schemeClr val="tx1">
                    <a:lumMod val="85000"/>
                    <a:lumOff val="15000"/>
                  </a:schemeClr>
                </a:solidFill>
              </a:rPr>
              <a:t>The audio recordings need to be monitored and automatically detect animal vocal sounds, preferably classifying the animal class or specific species to perform effective data mining.</a:t>
            </a:r>
          </a:p>
        </p:txBody>
      </p:sp>
      <p:pic>
        <p:nvPicPr>
          <p:cNvPr id="3" name="Picture 2" descr="A forest covered in mist">
            <a:extLst>
              <a:ext uri="{FF2B5EF4-FFF2-40B4-BE49-F238E27FC236}">
                <a16:creationId xmlns:a16="http://schemas.microsoft.com/office/drawing/2014/main" id="{167E1169-757C-488F-2A21-E93C383652E7}"/>
              </a:ext>
            </a:extLst>
          </p:cNvPr>
          <p:cNvPicPr>
            <a:picLocks noChangeAspect="1"/>
          </p:cNvPicPr>
          <p:nvPr/>
        </p:nvPicPr>
        <p:blipFill>
          <a:blip r:embed="rId2"/>
          <a:srcRect l="21849" r="9538" b="-1"/>
          <a:stretch/>
        </p:blipFill>
        <p:spPr>
          <a:xfrm>
            <a:off x="6192145" y="1064710"/>
            <a:ext cx="5999854" cy="5793280"/>
          </a:xfrm>
          <a:prstGeom prst="rect">
            <a:avLst/>
          </a:prstGeom>
        </p:spPr>
      </p:pic>
      <p:sp>
        <p:nvSpPr>
          <p:cNvPr id="4" name="Slide Number Placeholder 3">
            <a:extLst>
              <a:ext uri="{FF2B5EF4-FFF2-40B4-BE49-F238E27FC236}">
                <a16:creationId xmlns:a16="http://schemas.microsoft.com/office/drawing/2014/main" id="{E3F5A892-B171-4BF4-8200-5DFA4310C02A}"/>
              </a:ext>
            </a:extLst>
          </p:cNvPr>
          <p:cNvSpPr>
            <a:spLocks noGrp="1"/>
          </p:cNvSpPr>
          <p:nvPr>
            <p:ph type="sldNum" sz="quarter" idx="12"/>
          </p:nvPr>
        </p:nvSpPr>
        <p:spPr/>
        <p:txBody>
          <a:bodyPr/>
          <a:lstStyle/>
          <a:p>
            <a:pPr algn="ctr"/>
            <a:fld id="{D79E6812-DF0E-4B88-AFAA-EAC7168F54C0}" type="slidenum">
              <a:rPr lang="en-US" smtClean="0"/>
              <a:pPr algn="ctr"/>
              <a:t>2</a:t>
            </a:fld>
            <a:endParaRPr lang="en-US" dirty="0"/>
          </a:p>
        </p:txBody>
      </p:sp>
    </p:spTree>
    <p:extLst>
      <p:ext uri="{BB962C8B-B14F-4D97-AF65-F5344CB8AC3E}">
        <p14:creationId xmlns:p14="http://schemas.microsoft.com/office/powerpoint/2010/main" val="46478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8052DB4-5645-D236-2078-00DDF3B6333B}"/>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5225771-A367-FCE7-DE22-18BEECF81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B2DE77E-7E1C-655B-572D-9FDE62A59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2DD70-33D8-2D8E-CAAA-FD6A561F9E1D}"/>
              </a:ext>
            </a:extLst>
          </p:cNvPr>
          <p:cNvSpPr>
            <a:spLocks noGrp="1"/>
          </p:cNvSpPr>
          <p:nvPr>
            <p:ph type="title"/>
          </p:nvPr>
        </p:nvSpPr>
        <p:spPr>
          <a:xfrm>
            <a:off x="195309" y="47394"/>
            <a:ext cx="11505460" cy="1198814"/>
          </a:xfrm>
        </p:spPr>
        <p:txBody>
          <a:bodyPr vert="horz" lIns="91440" tIns="45720" rIns="91440" bIns="45720" rtlCol="0" anchor="ctr">
            <a:normAutofit/>
          </a:bodyPr>
          <a:lstStyle/>
          <a:p>
            <a:pPr algn="ctr"/>
            <a:r>
              <a:rPr lang="en-US" sz="5100" u="sng" dirty="0">
                <a:solidFill>
                  <a:schemeClr val="bg1"/>
                </a:solidFill>
              </a:rPr>
              <a:t>Animal Species Classification – How?</a:t>
            </a:r>
            <a:endParaRPr lang="en-US" sz="5100" i="1" u="sng" kern="1200" spc="100" baseline="0" dirty="0">
              <a:solidFill>
                <a:schemeClr val="bg1"/>
              </a:solidFill>
              <a:latin typeface="+mj-lt"/>
              <a:ea typeface="+mj-ea"/>
              <a:cs typeface="+mj-cs"/>
            </a:endParaRPr>
          </a:p>
        </p:txBody>
      </p:sp>
      <p:sp>
        <p:nvSpPr>
          <p:cNvPr id="28" name="Freeform 6">
            <a:extLst>
              <a:ext uri="{FF2B5EF4-FFF2-40B4-BE49-F238E27FC236}">
                <a16:creationId xmlns:a16="http://schemas.microsoft.com/office/drawing/2014/main" id="{777D3463-21CC-8157-4832-73E391793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3842AC5D-7DDA-4D28-2DBF-DC2FF1747661}"/>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8E33F32-FDAC-42D1-A908-C0ABDD9FD404}"/>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4C1A93E8-EE66-0413-314D-D1377F039D2C}"/>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pic>
        <p:nvPicPr>
          <p:cNvPr id="5" name="Picture 4" descr="A diagram of a sound system&#10;&#10;AI-generated content may be incorrect.">
            <a:extLst>
              <a:ext uri="{FF2B5EF4-FFF2-40B4-BE49-F238E27FC236}">
                <a16:creationId xmlns:a16="http://schemas.microsoft.com/office/drawing/2014/main" id="{96397503-B58E-63D8-5BCC-3E523570A339}"/>
              </a:ext>
            </a:extLst>
          </p:cNvPr>
          <p:cNvPicPr>
            <a:picLocks noChangeAspect="1"/>
          </p:cNvPicPr>
          <p:nvPr/>
        </p:nvPicPr>
        <p:blipFill>
          <a:blip r:embed="rId3">
            <a:extLst>
              <a:ext uri="{28A0092B-C50C-407E-A947-70E740481C1C}">
                <a14:useLocalDpi xmlns:a14="http://schemas.microsoft.com/office/drawing/2010/main" val="0"/>
              </a:ext>
            </a:extLst>
          </a:blip>
          <a:srcRect r="57338" b="60489"/>
          <a:stretch/>
        </p:blipFill>
        <p:spPr>
          <a:xfrm>
            <a:off x="6574067" y="2507529"/>
            <a:ext cx="2850388" cy="1251930"/>
          </a:xfrm>
          <a:prstGeom prst="rect">
            <a:avLst/>
          </a:prstGeom>
        </p:spPr>
      </p:pic>
      <p:pic>
        <p:nvPicPr>
          <p:cNvPr id="8" name="Picture 7" descr="A map of a river&#10;&#10;AI-generated content may be incorrect.">
            <a:extLst>
              <a:ext uri="{FF2B5EF4-FFF2-40B4-BE49-F238E27FC236}">
                <a16:creationId xmlns:a16="http://schemas.microsoft.com/office/drawing/2014/main" id="{CF01BF00-B22A-A179-249C-27871FF62F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5464" y="1768014"/>
            <a:ext cx="4980326" cy="4426957"/>
          </a:xfrm>
          <a:prstGeom prst="rect">
            <a:avLst/>
          </a:prstGeom>
        </p:spPr>
      </p:pic>
      <p:cxnSp>
        <p:nvCxnSpPr>
          <p:cNvPr id="11" name="Straight Arrow Connector 10">
            <a:extLst>
              <a:ext uri="{FF2B5EF4-FFF2-40B4-BE49-F238E27FC236}">
                <a16:creationId xmlns:a16="http://schemas.microsoft.com/office/drawing/2014/main" id="{D56091D2-D2B9-431B-793B-10E394077FF7}"/>
              </a:ext>
            </a:extLst>
          </p:cNvPr>
          <p:cNvCxnSpPr>
            <a:cxnSpLocks/>
          </p:cNvCxnSpPr>
          <p:nvPr/>
        </p:nvCxnSpPr>
        <p:spPr>
          <a:xfrm>
            <a:off x="4846318" y="2530534"/>
            <a:ext cx="1903367" cy="5691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4FC75E3-DCA3-4E8D-A563-B94509093D4C}"/>
              </a:ext>
            </a:extLst>
          </p:cNvPr>
          <p:cNvSpPr>
            <a:spLocks noGrp="1"/>
          </p:cNvSpPr>
          <p:nvPr>
            <p:ph type="sldNum" sz="quarter" idx="12"/>
          </p:nvPr>
        </p:nvSpPr>
        <p:spPr/>
        <p:txBody>
          <a:bodyPr/>
          <a:lstStyle/>
          <a:p>
            <a:pPr algn="ctr"/>
            <a:fld id="{D79E6812-DF0E-4B88-AFAA-EAC7168F54C0}" type="slidenum">
              <a:rPr lang="en-US" smtClean="0"/>
              <a:pPr algn="ctr"/>
              <a:t>3</a:t>
            </a:fld>
            <a:endParaRPr lang="en-US" dirty="0"/>
          </a:p>
        </p:txBody>
      </p:sp>
    </p:spTree>
    <p:extLst>
      <p:ext uri="{BB962C8B-B14F-4D97-AF65-F5344CB8AC3E}">
        <p14:creationId xmlns:p14="http://schemas.microsoft.com/office/powerpoint/2010/main" val="83093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7AD97A3-9658-CC0E-6D98-A0702C43F8BA}"/>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3DCD810-6433-EC21-77DB-B9096E9F4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1CEA891-2347-90DE-AE9A-6FF2CC662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32446B-96D2-DFB5-192E-E63357DA8A06}"/>
              </a:ext>
            </a:extLst>
          </p:cNvPr>
          <p:cNvSpPr>
            <a:spLocks noGrp="1"/>
          </p:cNvSpPr>
          <p:nvPr>
            <p:ph type="title"/>
          </p:nvPr>
        </p:nvSpPr>
        <p:spPr>
          <a:xfrm>
            <a:off x="1613144" y="43031"/>
            <a:ext cx="9605293" cy="1198814"/>
          </a:xfrm>
        </p:spPr>
        <p:txBody>
          <a:bodyPr vert="horz" lIns="91440" tIns="45720" rIns="91440" bIns="45720" rtlCol="0" anchor="ctr">
            <a:normAutofit/>
          </a:bodyPr>
          <a:lstStyle/>
          <a:p>
            <a:pPr algn="ctr"/>
            <a:r>
              <a:rPr lang="en-US" sz="5100" u="sng" dirty="0">
                <a:solidFill>
                  <a:schemeClr val="bg1"/>
                </a:solidFill>
              </a:rPr>
              <a:t>Audio Files &amp; Data Extraction</a:t>
            </a:r>
            <a:endParaRPr lang="en-US" sz="5100" i="1" u="sng" kern="1200" spc="100" baseline="0" dirty="0">
              <a:solidFill>
                <a:schemeClr val="bg1"/>
              </a:solidFill>
              <a:latin typeface="+mj-lt"/>
              <a:ea typeface="+mj-ea"/>
              <a:cs typeface="+mj-cs"/>
            </a:endParaRPr>
          </a:p>
        </p:txBody>
      </p:sp>
      <p:sp>
        <p:nvSpPr>
          <p:cNvPr id="28" name="Freeform 6">
            <a:extLst>
              <a:ext uri="{FF2B5EF4-FFF2-40B4-BE49-F238E27FC236}">
                <a16:creationId xmlns:a16="http://schemas.microsoft.com/office/drawing/2014/main" id="{3802EE62-04F4-86BC-817D-6259E9F12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E8F1F677-5641-A0E7-B9E2-E7EC7D4AEC9B}"/>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4EE7C8-1D7C-E74E-D94D-47D34DB71D45}"/>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0B91050D-932E-926E-C936-A061CF026ECB}"/>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sp>
        <p:nvSpPr>
          <p:cNvPr id="3" name="Slide Number Placeholder 2">
            <a:extLst>
              <a:ext uri="{FF2B5EF4-FFF2-40B4-BE49-F238E27FC236}">
                <a16:creationId xmlns:a16="http://schemas.microsoft.com/office/drawing/2014/main" id="{C51F8E7A-05BE-49D3-8883-BE76B8659B5F}"/>
              </a:ext>
            </a:extLst>
          </p:cNvPr>
          <p:cNvSpPr>
            <a:spLocks noGrp="1"/>
          </p:cNvSpPr>
          <p:nvPr>
            <p:ph type="sldNum" sz="quarter" idx="12"/>
          </p:nvPr>
        </p:nvSpPr>
        <p:spPr/>
        <p:txBody>
          <a:bodyPr/>
          <a:lstStyle/>
          <a:p>
            <a:pPr algn="ctr"/>
            <a:fld id="{D79E6812-DF0E-4B88-AFAA-EAC7168F54C0}" type="slidenum">
              <a:rPr lang="en-US" smtClean="0"/>
              <a:pPr algn="ctr"/>
              <a:t>4</a:t>
            </a:fld>
            <a:endParaRPr lang="en-US" dirty="0"/>
          </a:p>
        </p:txBody>
      </p:sp>
      <p:sp>
        <p:nvSpPr>
          <p:cNvPr id="20" name="Content Placeholder 2">
            <a:extLst>
              <a:ext uri="{FF2B5EF4-FFF2-40B4-BE49-F238E27FC236}">
                <a16:creationId xmlns:a16="http://schemas.microsoft.com/office/drawing/2014/main" id="{30995D88-553D-4A8F-B992-69B62F6169E4}"/>
              </a:ext>
            </a:extLst>
          </p:cNvPr>
          <p:cNvSpPr>
            <a:spLocks noGrp="1"/>
          </p:cNvSpPr>
          <p:nvPr>
            <p:ph idx="1"/>
          </p:nvPr>
        </p:nvSpPr>
        <p:spPr>
          <a:xfrm>
            <a:off x="208655" y="1100748"/>
            <a:ext cx="5707329" cy="3281836"/>
          </a:xfrm>
        </p:spPr>
        <p:txBody>
          <a:bodyPr/>
          <a:lstStyle/>
          <a:p>
            <a:pPr marL="0" indent="0" algn="ctr">
              <a:buNone/>
            </a:pPr>
            <a:r>
              <a:rPr lang="en-US" b="1" u="sng" dirty="0"/>
              <a:t>Time-Frequency Features</a:t>
            </a:r>
          </a:p>
          <a:p>
            <a:pPr marL="0" indent="0">
              <a:buNone/>
            </a:pPr>
            <a:r>
              <a:rPr lang="en-US" sz="1600" dirty="0"/>
              <a:t>These convert audio into 2D representations named suitable for </a:t>
            </a:r>
            <a:r>
              <a:rPr lang="en-US" sz="1600" b="1" dirty="0"/>
              <a:t>image-based learning</a:t>
            </a:r>
            <a:r>
              <a:rPr lang="en-US" sz="1600" dirty="0"/>
              <a:t>.</a:t>
            </a:r>
          </a:p>
          <a:p>
            <a:pPr marL="0" indent="0">
              <a:buNone/>
            </a:pPr>
            <a:r>
              <a:rPr lang="en-US" sz="1600" b="1" dirty="0"/>
              <a:t>Models:</a:t>
            </a:r>
            <a:r>
              <a:rPr lang="en-US" sz="1600" dirty="0"/>
              <a:t> CNNs / Vision Transformers (</a:t>
            </a:r>
            <a:r>
              <a:rPr lang="en-US" sz="1600" dirty="0" err="1"/>
              <a:t>ViTs</a:t>
            </a:r>
            <a:r>
              <a:rPr lang="en-US" sz="1600" dirty="0"/>
              <a:t>)</a:t>
            </a:r>
          </a:p>
          <a:p>
            <a:pPr marL="0" indent="0">
              <a:buNone/>
            </a:pPr>
            <a:r>
              <a:rPr lang="en-US" sz="1600" b="1" dirty="0"/>
              <a:t>Appl</a:t>
            </a:r>
            <a:r>
              <a:rPr lang="en-US" sz="1600" b="1" dirty="0">
                <a:solidFill>
                  <a:srgbClr val="262626"/>
                </a:solidFill>
              </a:rPr>
              <a:t>icat</a:t>
            </a:r>
            <a:r>
              <a:rPr lang="en-US" sz="1600" b="1" dirty="0"/>
              <a:t>ions:</a:t>
            </a:r>
          </a:p>
          <a:p>
            <a:r>
              <a:rPr lang="en-US" sz="1600" dirty="0"/>
              <a:t>Transfer Learning</a:t>
            </a:r>
          </a:p>
          <a:p>
            <a:r>
              <a:rPr lang="en-US" sz="1600" dirty="0"/>
              <a:t>Speech recognition</a:t>
            </a:r>
          </a:p>
          <a:p>
            <a:r>
              <a:rPr lang="en-US" sz="1600" dirty="0"/>
              <a:t>……</a:t>
            </a:r>
          </a:p>
        </p:txBody>
      </p:sp>
      <p:cxnSp>
        <p:nvCxnSpPr>
          <p:cNvPr id="21" name="Straight Connector 20">
            <a:extLst>
              <a:ext uri="{FF2B5EF4-FFF2-40B4-BE49-F238E27FC236}">
                <a16:creationId xmlns:a16="http://schemas.microsoft.com/office/drawing/2014/main" id="{69B9BED9-7C56-4D92-81D4-7251FB426D8E}"/>
              </a:ext>
            </a:extLst>
          </p:cNvPr>
          <p:cNvCxnSpPr>
            <a:cxnSpLocks/>
          </p:cNvCxnSpPr>
          <p:nvPr/>
        </p:nvCxnSpPr>
        <p:spPr>
          <a:xfrm>
            <a:off x="5967125" y="1270341"/>
            <a:ext cx="0" cy="546185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5A91DA8-50FD-4082-AEEC-854CA79BB3DD}"/>
              </a:ext>
            </a:extLst>
          </p:cNvPr>
          <p:cNvPicPr>
            <a:picLocks noChangeAspect="1"/>
          </p:cNvPicPr>
          <p:nvPr/>
        </p:nvPicPr>
        <p:blipFill>
          <a:blip r:embed="rId3"/>
          <a:stretch>
            <a:fillRect/>
          </a:stretch>
        </p:blipFill>
        <p:spPr>
          <a:xfrm>
            <a:off x="319764" y="4089802"/>
            <a:ext cx="5341581" cy="2512912"/>
          </a:xfrm>
          <a:prstGeom prst="rect">
            <a:avLst/>
          </a:prstGeom>
        </p:spPr>
      </p:pic>
      <p:sp>
        <p:nvSpPr>
          <p:cNvPr id="23" name="Content Placeholder 2">
            <a:extLst>
              <a:ext uri="{FF2B5EF4-FFF2-40B4-BE49-F238E27FC236}">
                <a16:creationId xmlns:a16="http://schemas.microsoft.com/office/drawing/2014/main" id="{CFB1E876-5ABB-4201-B7B9-AF9B02BAF162}"/>
              </a:ext>
            </a:extLst>
          </p:cNvPr>
          <p:cNvSpPr txBox="1">
            <a:spLocks/>
          </p:cNvSpPr>
          <p:nvPr/>
        </p:nvSpPr>
        <p:spPr>
          <a:xfrm>
            <a:off x="6276018" y="1100748"/>
            <a:ext cx="5527311" cy="3281836"/>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a:t>Statistical and Signal-Derived Features </a:t>
            </a:r>
          </a:p>
          <a:p>
            <a:pPr marL="0" indent="0">
              <a:buFont typeface="Arial" panose="020B0604020202020204" pitchFamily="34" charset="0"/>
              <a:buNone/>
            </a:pPr>
            <a:r>
              <a:rPr lang="en-US" sz="1600" dirty="0"/>
              <a:t>These are numeric vectors per time window (or global file statistics) which allow </a:t>
            </a:r>
            <a:r>
              <a:rPr lang="en-US" sz="1600" b="1" dirty="0"/>
              <a:t>tabular feature representation</a:t>
            </a:r>
            <a:r>
              <a:rPr lang="en-US" sz="1600" dirty="0"/>
              <a:t>:</a:t>
            </a:r>
          </a:p>
          <a:p>
            <a:pPr marL="0" indent="0">
              <a:buFont typeface="Arial" panose="020B0604020202020204" pitchFamily="34" charset="0"/>
              <a:buNone/>
            </a:pPr>
            <a:r>
              <a:rPr lang="en-US" sz="1600" b="1" dirty="0"/>
              <a:t>Models:</a:t>
            </a:r>
            <a:r>
              <a:rPr lang="en-US" sz="1600" dirty="0"/>
              <a:t> SVM, </a:t>
            </a:r>
            <a:r>
              <a:rPr lang="en-US" sz="1600" dirty="0" err="1"/>
              <a:t>XGBoost</a:t>
            </a:r>
            <a:r>
              <a:rPr lang="en-US" sz="1600" dirty="0"/>
              <a:t>, GRUs, LSTMs, …</a:t>
            </a:r>
          </a:p>
          <a:p>
            <a:pPr marL="0" indent="0">
              <a:buFont typeface="Arial" panose="020B0604020202020204" pitchFamily="34" charset="0"/>
              <a:buNone/>
            </a:pPr>
            <a:r>
              <a:rPr lang="en-US" sz="1600" b="1" dirty="0"/>
              <a:t>Applications :</a:t>
            </a:r>
          </a:p>
          <a:p>
            <a:r>
              <a:rPr lang="en-US" sz="1600" dirty="0"/>
              <a:t>Music genre classification</a:t>
            </a:r>
          </a:p>
          <a:p>
            <a:r>
              <a:rPr lang="en-US" sz="1600" dirty="0"/>
              <a:t>Emotion detection</a:t>
            </a:r>
          </a:p>
          <a:p>
            <a:r>
              <a:rPr lang="en-US" sz="1600" dirty="0"/>
              <a:t>……</a:t>
            </a:r>
          </a:p>
        </p:txBody>
      </p:sp>
      <p:pic>
        <p:nvPicPr>
          <p:cNvPr id="25" name="Picture 24">
            <a:extLst>
              <a:ext uri="{FF2B5EF4-FFF2-40B4-BE49-F238E27FC236}">
                <a16:creationId xmlns:a16="http://schemas.microsoft.com/office/drawing/2014/main" id="{9C63C130-A448-4EFF-A27A-40AB00D588DA}"/>
              </a:ext>
            </a:extLst>
          </p:cNvPr>
          <p:cNvPicPr>
            <a:picLocks noChangeAspect="1"/>
          </p:cNvPicPr>
          <p:nvPr/>
        </p:nvPicPr>
        <p:blipFill>
          <a:blip r:embed="rId4"/>
          <a:stretch>
            <a:fillRect/>
          </a:stretch>
        </p:blipFill>
        <p:spPr>
          <a:xfrm>
            <a:off x="6091002" y="4089802"/>
            <a:ext cx="5579004" cy="2460947"/>
          </a:xfrm>
          <a:prstGeom prst="rect">
            <a:avLst/>
          </a:prstGeom>
        </p:spPr>
      </p:pic>
    </p:spTree>
    <p:extLst>
      <p:ext uri="{BB962C8B-B14F-4D97-AF65-F5344CB8AC3E}">
        <p14:creationId xmlns:p14="http://schemas.microsoft.com/office/powerpoint/2010/main" val="96819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7AD97A3-9658-CC0E-6D98-A0702C43F8BA}"/>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3DCD810-6433-EC21-77DB-B9096E9F4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1CEA891-2347-90DE-AE9A-6FF2CC662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32446B-96D2-DFB5-192E-E63357DA8A06}"/>
              </a:ext>
            </a:extLst>
          </p:cNvPr>
          <p:cNvSpPr>
            <a:spLocks noGrp="1"/>
          </p:cNvSpPr>
          <p:nvPr>
            <p:ph type="title"/>
          </p:nvPr>
        </p:nvSpPr>
        <p:spPr>
          <a:xfrm>
            <a:off x="1613144" y="43031"/>
            <a:ext cx="9605293" cy="1198814"/>
          </a:xfrm>
        </p:spPr>
        <p:txBody>
          <a:bodyPr vert="horz" lIns="91440" tIns="45720" rIns="91440" bIns="45720" rtlCol="0" anchor="ctr">
            <a:normAutofit fontScale="90000"/>
          </a:bodyPr>
          <a:lstStyle/>
          <a:p>
            <a:pPr algn="ctr"/>
            <a:r>
              <a:rPr lang="en-US" sz="5100" u="sng" dirty="0">
                <a:solidFill>
                  <a:schemeClr val="bg1"/>
                </a:solidFill>
              </a:rPr>
              <a:t>Statistical and Signal-Derived Features </a:t>
            </a:r>
            <a:endParaRPr lang="en-US" sz="5100" i="1" u="sng" kern="1200" spc="100" baseline="0" dirty="0">
              <a:solidFill>
                <a:schemeClr val="bg1"/>
              </a:solidFill>
              <a:latin typeface="+mj-lt"/>
              <a:ea typeface="+mj-ea"/>
              <a:cs typeface="+mj-cs"/>
            </a:endParaRPr>
          </a:p>
        </p:txBody>
      </p:sp>
      <p:sp>
        <p:nvSpPr>
          <p:cNvPr id="28" name="Freeform 6">
            <a:extLst>
              <a:ext uri="{FF2B5EF4-FFF2-40B4-BE49-F238E27FC236}">
                <a16:creationId xmlns:a16="http://schemas.microsoft.com/office/drawing/2014/main" id="{3802EE62-04F4-86BC-817D-6259E9F12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E8F1F677-5641-A0E7-B9E2-E7EC7D4AEC9B}"/>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4EE7C8-1D7C-E74E-D94D-47D34DB71D45}"/>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0B91050D-932E-926E-C936-A061CF026ECB}"/>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sp>
        <p:nvSpPr>
          <p:cNvPr id="10" name="TextBox 9">
            <a:extLst>
              <a:ext uri="{FF2B5EF4-FFF2-40B4-BE49-F238E27FC236}">
                <a16:creationId xmlns:a16="http://schemas.microsoft.com/office/drawing/2014/main" id="{6AC76D3F-D715-19F0-AC5A-7E635584B3C9}"/>
              </a:ext>
            </a:extLst>
          </p:cNvPr>
          <p:cNvSpPr txBox="1"/>
          <p:nvPr/>
        </p:nvSpPr>
        <p:spPr>
          <a:xfrm>
            <a:off x="250062" y="1155236"/>
            <a:ext cx="5599241" cy="3785652"/>
          </a:xfrm>
          <a:prstGeom prst="rect">
            <a:avLst/>
          </a:prstGeom>
          <a:noFill/>
        </p:spPr>
        <p:txBody>
          <a:bodyPr wrap="square" rtlCol="0">
            <a:spAutoFit/>
          </a:bodyPr>
          <a:lstStyle/>
          <a:p>
            <a:r>
              <a:rPr lang="en-US" sz="1600" b="1" dirty="0">
                <a:solidFill>
                  <a:schemeClr val="tx1">
                    <a:lumMod val="85000"/>
                    <a:lumOff val="15000"/>
                  </a:schemeClr>
                </a:solidFill>
              </a:rPr>
              <a:t>Zero Crossing Rate:</a:t>
            </a:r>
          </a:p>
          <a:p>
            <a:r>
              <a:rPr lang="en-US" sz="1600" dirty="0">
                <a:solidFill>
                  <a:schemeClr val="tx1">
                    <a:lumMod val="85000"/>
                    <a:lumOff val="15000"/>
                  </a:schemeClr>
                </a:solidFill>
              </a:rPr>
              <a:t>Number of times the signal crosses zero, useful for detecting percussive sounds.</a:t>
            </a:r>
          </a:p>
          <a:p>
            <a:endParaRPr lang="en-US" sz="1600" b="1" dirty="0">
              <a:solidFill>
                <a:schemeClr val="tx1">
                  <a:lumMod val="85000"/>
                  <a:lumOff val="15000"/>
                </a:schemeClr>
              </a:solidFill>
            </a:endParaRPr>
          </a:p>
          <a:p>
            <a:endParaRPr lang="en-US" sz="1600" b="1" dirty="0">
              <a:solidFill>
                <a:schemeClr val="tx1">
                  <a:lumMod val="85000"/>
                  <a:lumOff val="15000"/>
                </a:schemeClr>
              </a:solidFill>
            </a:endParaRPr>
          </a:p>
          <a:p>
            <a:endParaRPr lang="en-US" sz="1600" b="1" dirty="0">
              <a:solidFill>
                <a:schemeClr val="tx1">
                  <a:lumMod val="85000"/>
                  <a:lumOff val="15000"/>
                </a:schemeClr>
              </a:solidFill>
            </a:endParaRPr>
          </a:p>
          <a:p>
            <a:endParaRPr lang="en-US" sz="1600" b="1" dirty="0">
              <a:solidFill>
                <a:schemeClr val="tx1">
                  <a:lumMod val="85000"/>
                  <a:lumOff val="15000"/>
                </a:schemeClr>
              </a:solidFill>
            </a:endParaRPr>
          </a:p>
          <a:p>
            <a:endParaRPr lang="en-US" sz="1600" b="1" dirty="0">
              <a:solidFill>
                <a:schemeClr val="tx1">
                  <a:lumMod val="85000"/>
                  <a:lumOff val="15000"/>
                </a:schemeClr>
              </a:solidFill>
            </a:endParaRPr>
          </a:p>
          <a:p>
            <a:endParaRPr lang="en-US" sz="1600" b="1" dirty="0">
              <a:solidFill>
                <a:schemeClr val="tx1">
                  <a:lumMod val="85000"/>
                  <a:lumOff val="15000"/>
                </a:schemeClr>
              </a:solidFill>
            </a:endParaRPr>
          </a:p>
          <a:p>
            <a:endParaRPr lang="en-US" sz="1600" b="1" dirty="0">
              <a:solidFill>
                <a:schemeClr val="tx1">
                  <a:lumMod val="85000"/>
                  <a:lumOff val="15000"/>
                </a:schemeClr>
              </a:solidFill>
            </a:endParaRPr>
          </a:p>
          <a:p>
            <a:endParaRPr lang="en-US" sz="1600" b="1" dirty="0">
              <a:solidFill>
                <a:schemeClr val="tx1">
                  <a:lumMod val="85000"/>
                  <a:lumOff val="15000"/>
                </a:schemeClr>
              </a:solidFill>
            </a:endParaRPr>
          </a:p>
          <a:p>
            <a:endParaRPr lang="en-US" sz="1600" b="1" dirty="0">
              <a:solidFill>
                <a:schemeClr val="tx1">
                  <a:lumMod val="85000"/>
                  <a:lumOff val="15000"/>
                </a:schemeClr>
              </a:solidFill>
            </a:endParaRPr>
          </a:p>
          <a:p>
            <a:r>
              <a:rPr lang="en-US" sz="1600" b="1" dirty="0">
                <a:solidFill>
                  <a:schemeClr val="tx1">
                    <a:lumMod val="85000"/>
                    <a:lumOff val="15000"/>
                  </a:schemeClr>
                </a:solidFill>
              </a:rPr>
              <a:t>Spectral Centroid:</a:t>
            </a:r>
          </a:p>
          <a:p>
            <a:r>
              <a:rPr lang="en-US" sz="1600" dirty="0">
                <a:solidFill>
                  <a:schemeClr val="tx1">
                    <a:lumMod val="85000"/>
                    <a:lumOff val="15000"/>
                  </a:schemeClr>
                </a:solidFill>
              </a:rPr>
              <a:t>Indicates where the "center of mass" of the frequency distribution is.</a:t>
            </a:r>
          </a:p>
        </p:txBody>
      </p:sp>
      <p:pic>
        <p:nvPicPr>
          <p:cNvPr id="5" name="Picture 4">
            <a:extLst>
              <a:ext uri="{FF2B5EF4-FFF2-40B4-BE49-F238E27FC236}">
                <a16:creationId xmlns:a16="http://schemas.microsoft.com/office/drawing/2014/main" id="{CEB87F3A-0E71-EA52-33E1-D6E2A27AB2A1}"/>
              </a:ext>
            </a:extLst>
          </p:cNvPr>
          <p:cNvPicPr>
            <a:picLocks noChangeAspect="1"/>
          </p:cNvPicPr>
          <p:nvPr/>
        </p:nvPicPr>
        <p:blipFill>
          <a:blip r:embed="rId2"/>
          <a:stretch>
            <a:fillRect/>
          </a:stretch>
        </p:blipFill>
        <p:spPr>
          <a:xfrm>
            <a:off x="657819" y="2047453"/>
            <a:ext cx="4407167" cy="1961451"/>
          </a:xfrm>
          <a:prstGeom prst="rect">
            <a:avLst/>
          </a:prstGeom>
        </p:spPr>
      </p:pic>
      <p:sp>
        <p:nvSpPr>
          <p:cNvPr id="6" name="TextBox 5">
            <a:extLst>
              <a:ext uri="{FF2B5EF4-FFF2-40B4-BE49-F238E27FC236}">
                <a16:creationId xmlns:a16="http://schemas.microsoft.com/office/drawing/2014/main" id="{1F505D23-76B1-08A1-0446-663FF2FF9F8A}"/>
              </a:ext>
            </a:extLst>
          </p:cNvPr>
          <p:cNvSpPr txBox="1"/>
          <p:nvPr/>
        </p:nvSpPr>
        <p:spPr>
          <a:xfrm>
            <a:off x="6198976" y="1154010"/>
            <a:ext cx="6085263" cy="4031873"/>
          </a:xfrm>
          <a:prstGeom prst="rect">
            <a:avLst/>
          </a:prstGeom>
          <a:noFill/>
        </p:spPr>
        <p:txBody>
          <a:bodyPr wrap="square" rtlCol="0">
            <a:spAutoFit/>
          </a:bodyPr>
          <a:lstStyle/>
          <a:p>
            <a:r>
              <a:rPr lang="en-US" sz="1600" b="1" dirty="0">
                <a:solidFill>
                  <a:schemeClr val="tx1">
                    <a:lumMod val="85000"/>
                    <a:lumOff val="15000"/>
                  </a:schemeClr>
                </a:solidFill>
              </a:rPr>
              <a:t>Spectral Bandwidth:</a:t>
            </a:r>
          </a:p>
          <a:p>
            <a:r>
              <a:rPr lang="en-US" sz="1600" dirty="0">
                <a:solidFill>
                  <a:schemeClr val="tx1">
                    <a:lumMod val="85000"/>
                    <a:lumOff val="15000"/>
                  </a:schemeClr>
                </a:solidFill>
              </a:rPr>
              <a:t>Measures how spread the spectrum is.</a:t>
            </a: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endParaRPr lang="en-US" sz="1600" dirty="0">
              <a:solidFill>
                <a:schemeClr val="tx1">
                  <a:lumMod val="85000"/>
                  <a:lumOff val="15000"/>
                </a:schemeClr>
              </a:solidFill>
            </a:endParaRPr>
          </a:p>
          <a:p>
            <a:endParaRPr lang="en-US" sz="1600" b="1" dirty="0">
              <a:solidFill>
                <a:schemeClr val="tx1">
                  <a:lumMod val="85000"/>
                  <a:lumOff val="15000"/>
                </a:schemeClr>
              </a:solidFill>
            </a:endParaRPr>
          </a:p>
          <a:p>
            <a:r>
              <a:rPr lang="en-US" sz="1600" b="1" dirty="0">
                <a:solidFill>
                  <a:schemeClr val="tx1">
                    <a:lumMod val="85000"/>
                    <a:lumOff val="15000"/>
                  </a:schemeClr>
                </a:solidFill>
              </a:rPr>
              <a:t>Root mean square energy (RMS): </a:t>
            </a:r>
          </a:p>
          <a:p>
            <a:r>
              <a:rPr lang="en-US" sz="1600" dirty="0">
                <a:solidFill>
                  <a:schemeClr val="tx1">
                    <a:lumMod val="85000"/>
                    <a:lumOff val="15000"/>
                  </a:schemeClr>
                </a:solidFill>
              </a:rPr>
              <a:t>Represents the power of a signal over time. It captures how intense or loud a segment of the audio is.</a:t>
            </a:r>
          </a:p>
          <a:p>
            <a:endParaRPr lang="en-US" sz="1600" b="1" dirty="0">
              <a:solidFill>
                <a:schemeClr val="tx1">
                  <a:lumMod val="85000"/>
                  <a:lumOff val="15000"/>
                </a:schemeClr>
              </a:solidFill>
            </a:endParaRPr>
          </a:p>
        </p:txBody>
      </p:sp>
      <p:pic>
        <p:nvPicPr>
          <p:cNvPr id="9" name="Picture 8">
            <a:extLst>
              <a:ext uri="{FF2B5EF4-FFF2-40B4-BE49-F238E27FC236}">
                <a16:creationId xmlns:a16="http://schemas.microsoft.com/office/drawing/2014/main" id="{0DC68082-4E90-77AD-1FC0-90F019283584}"/>
              </a:ext>
            </a:extLst>
          </p:cNvPr>
          <p:cNvPicPr>
            <a:picLocks noChangeAspect="1"/>
          </p:cNvPicPr>
          <p:nvPr/>
        </p:nvPicPr>
        <p:blipFill>
          <a:blip r:embed="rId3"/>
          <a:stretch>
            <a:fillRect/>
          </a:stretch>
        </p:blipFill>
        <p:spPr>
          <a:xfrm>
            <a:off x="750289" y="4928651"/>
            <a:ext cx="4222225" cy="1886318"/>
          </a:xfrm>
          <a:prstGeom prst="rect">
            <a:avLst/>
          </a:prstGeom>
        </p:spPr>
      </p:pic>
      <p:pic>
        <p:nvPicPr>
          <p:cNvPr id="12" name="Picture 11">
            <a:extLst>
              <a:ext uri="{FF2B5EF4-FFF2-40B4-BE49-F238E27FC236}">
                <a16:creationId xmlns:a16="http://schemas.microsoft.com/office/drawing/2014/main" id="{9812A92C-0205-70F9-9A1F-5DB2AD7531B4}"/>
              </a:ext>
            </a:extLst>
          </p:cNvPr>
          <p:cNvPicPr>
            <a:picLocks noChangeAspect="1"/>
          </p:cNvPicPr>
          <p:nvPr/>
        </p:nvPicPr>
        <p:blipFill>
          <a:blip r:embed="rId4"/>
          <a:stretch>
            <a:fillRect/>
          </a:stretch>
        </p:blipFill>
        <p:spPr>
          <a:xfrm>
            <a:off x="6313228" y="1945612"/>
            <a:ext cx="4241913" cy="2032855"/>
          </a:xfrm>
          <a:prstGeom prst="rect">
            <a:avLst/>
          </a:prstGeom>
        </p:spPr>
      </p:pic>
      <p:cxnSp>
        <p:nvCxnSpPr>
          <p:cNvPr id="16" name="Straight Connector 15">
            <a:extLst>
              <a:ext uri="{FF2B5EF4-FFF2-40B4-BE49-F238E27FC236}">
                <a16:creationId xmlns:a16="http://schemas.microsoft.com/office/drawing/2014/main" id="{9189FC92-D08F-5234-9252-EB7282331CA0}"/>
              </a:ext>
            </a:extLst>
          </p:cNvPr>
          <p:cNvCxnSpPr>
            <a:cxnSpLocks/>
          </p:cNvCxnSpPr>
          <p:nvPr/>
        </p:nvCxnSpPr>
        <p:spPr>
          <a:xfrm>
            <a:off x="5967125" y="1270341"/>
            <a:ext cx="0" cy="546185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2094A14-5C5D-9BC4-1CFB-3170C0C258AF}"/>
              </a:ext>
            </a:extLst>
          </p:cNvPr>
          <p:cNvCxnSpPr>
            <a:cxnSpLocks/>
          </p:cNvCxnSpPr>
          <p:nvPr/>
        </p:nvCxnSpPr>
        <p:spPr>
          <a:xfrm>
            <a:off x="-1" y="4001267"/>
            <a:ext cx="1219200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033B126-EC63-49A0-872A-195D9B717DF2}"/>
              </a:ext>
            </a:extLst>
          </p:cNvPr>
          <p:cNvPicPr>
            <a:picLocks noChangeAspect="1"/>
          </p:cNvPicPr>
          <p:nvPr/>
        </p:nvPicPr>
        <p:blipFill>
          <a:blip r:embed="rId5"/>
          <a:stretch>
            <a:fillRect/>
          </a:stretch>
        </p:blipFill>
        <p:spPr>
          <a:xfrm>
            <a:off x="6292952" y="4881853"/>
            <a:ext cx="5491058" cy="1836786"/>
          </a:xfrm>
          <a:prstGeom prst="rect">
            <a:avLst/>
          </a:prstGeom>
        </p:spPr>
      </p:pic>
      <p:sp>
        <p:nvSpPr>
          <p:cNvPr id="3" name="Slide Number Placeholder 2">
            <a:extLst>
              <a:ext uri="{FF2B5EF4-FFF2-40B4-BE49-F238E27FC236}">
                <a16:creationId xmlns:a16="http://schemas.microsoft.com/office/drawing/2014/main" id="{C51F8E7A-05BE-49D3-8883-BE76B8659B5F}"/>
              </a:ext>
            </a:extLst>
          </p:cNvPr>
          <p:cNvSpPr>
            <a:spLocks noGrp="1"/>
          </p:cNvSpPr>
          <p:nvPr>
            <p:ph type="sldNum" sz="quarter" idx="12"/>
          </p:nvPr>
        </p:nvSpPr>
        <p:spPr/>
        <p:txBody>
          <a:bodyPr/>
          <a:lstStyle/>
          <a:p>
            <a:pPr algn="ctr"/>
            <a:fld id="{D79E6812-DF0E-4B88-AFAA-EAC7168F54C0}" type="slidenum">
              <a:rPr lang="en-US" smtClean="0"/>
              <a:pPr algn="ctr"/>
              <a:t>5</a:t>
            </a:fld>
            <a:endParaRPr lang="en-US" dirty="0"/>
          </a:p>
        </p:txBody>
      </p:sp>
    </p:spTree>
    <p:extLst>
      <p:ext uri="{BB962C8B-B14F-4D97-AF65-F5344CB8AC3E}">
        <p14:creationId xmlns:p14="http://schemas.microsoft.com/office/powerpoint/2010/main" val="1366237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DFA5030-CBE7-EB09-B1C8-34EB6DFF5DAA}"/>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5551CD8-E159-0D3A-DFC7-7E0D5E3CF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FC008CC-6504-DA23-2611-E33F8A01D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B348F-92F3-981B-69D5-A7A598D1BED2}"/>
              </a:ext>
            </a:extLst>
          </p:cNvPr>
          <p:cNvSpPr>
            <a:spLocks noGrp="1"/>
          </p:cNvSpPr>
          <p:nvPr>
            <p:ph type="title"/>
          </p:nvPr>
        </p:nvSpPr>
        <p:spPr>
          <a:xfrm>
            <a:off x="1613144" y="43031"/>
            <a:ext cx="9605293" cy="1198814"/>
          </a:xfrm>
        </p:spPr>
        <p:txBody>
          <a:bodyPr vert="horz" lIns="91440" tIns="45720" rIns="91440" bIns="45720" rtlCol="0" anchor="ctr">
            <a:normAutofit/>
          </a:bodyPr>
          <a:lstStyle/>
          <a:p>
            <a:pPr algn="ctr"/>
            <a:r>
              <a:rPr lang="en-US" sz="5100" i="1" u="sng" kern="1200" spc="100" baseline="0" dirty="0">
                <a:solidFill>
                  <a:schemeClr val="bg1"/>
                </a:solidFill>
                <a:latin typeface="+mj-lt"/>
                <a:ea typeface="+mj-ea"/>
                <a:cs typeface="+mj-cs"/>
              </a:rPr>
              <a:t>Spectrograms</a:t>
            </a:r>
          </a:p>
        </p:txBody>
      </p:sp>
      <p:sp>
        <p:nvSpPr>
          <p:cNvPr id="28" name="Freeform 6">
            <a:extLst>
              <a:ext uri="{FF2B5EF4-FFF2-40B4-BE49-F238E27FC236}">
                <a16:creationId xmlns:a16="http://schemas.microsoft.com/office/drawing/2014/main" id="{B2115EAD-44C2-72CA-65A1-37D4B2C0C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E69BA3A1-F5C6-9ABB-9BDE-F5357C3453C0}"/>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8E4B96-AC2E-5A55-5F22-E7E36C077B82}"/>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799394C6-653D-ACFD-62C1-2A310F7DEE30}"/>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sp>
        <p:nvSpPr>
          <p:cNvPr id="10" name="TextBox 9">
            <a:extLst>
              <a:ext uri="{FF2B5EF4-FFF2-40B4-BE49-F238E27FC236}">
                <a16:creationId xmlns:a16="http://schemas.microsoft.com/office/drawing/2014/main" id="{59C70C18-ADD7-1EC3-EA4E-A43DFFE73B16}"/>
              </a:ext>
            </a:extLst>
          </p:cNvPr>
          <p:cNvSpPr txBox="1"/>
          <p:nvPr/>
        </p:nvSpPr>
        <p:spPr>
          <a:xfrm>
            <a:off x="250062" y="1155236"/>
            <a:ext cx="5599241" cy="2585323"/>
          </a:xfrm>
          <a:prstGeom prst="rect">
            <a:avLst/>
          </a:prstGeom>
          <a:noFill/>
        </p:spPr>
        <p:txBody>
          <a:bodyPr wrap="square" rtlCol="0">
            <a:spAutoFit/>
          </a:bodyPr>
          <a:lstStyle/>
          <a:p>
            <a:r>
              <a:rPr lang="en-US" b="1" dirty="0"/>
              <a:t>The Fourier Transform:</a:t>
            </a:r>
          </a:p>
          <a:p>
            <a:r>
              <a:rPr lang="en-US" sz="1600" dirty="0">
                <a:solidFill>
                  <a:schemeClr val="tx1">
                    <a:lumMod val="85000"/>
                    <a:lumOff val="15000"/>
                  </a:schemeClr>
                </a:solidFill>
              </a:rPr>
              <a:t>An audio signal is comprised of several single-frequency sound waves. The Fourier transform is a mathematical formula that allows us to decompose a signal into it’s individual frequencies and the frequency’s amplitude.</a:t>
            </a:r>
          </a:p>
          <a:p>
            <a:endParaRPr lang="en-US" sz="1600" dirty="0">
              <a:solidFill>
                <a:schemeClr val="tx1">
                  <a:lumMod val="85000"/>
                  <a:lumOff val="15000"/>
                </a:schemeClr>
              </a:solidFill>
            </a:endParaRPr>
          </a:p>
          <a:p>
            <a:r>
              <a:rPr lang="en-US" sz="1600" dirty="0">
                <a:solidFill>
                  <a:schemeClr val="tx1">
                    <a:lumMod val="85000"/>
                    <a:lumOff val="15000"/>
                  </a:schemeClr>
                </a:solidFill>
              </a:rPr>
              <a:t>This is possible because every signal can be decomposed into a set of sine and cosine waves that add up to the original signal. This is a remarkable theorem known as Fourier’s theorem.</a:t>
            </a:r>
          </a:p>
        </p:txBody>
      </p:sp>
      <p:pic>
        <p:nvPicPr>
          <p:cNvPr id="1026" name="Picture 2" descr="https://miro.medium.com/v2/resize:fit:700/1*xTYCtcx_7otHVu-uToI9dA.png">
            <a:extLst>
              <a:ext uri="{FF2B5EF4-FFF2-40B4-BE49-F238E27FC236}">
                <a16:creationId xmlns:a16="http://schemas.microsoft.com/office/drawing/2014/main" id="{0CE654C2-69F5-43EC-8CA9-7D0426EC4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509" y="3746748"/>
            <a:ext cx="4480799" cy="2976531"/>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E134A3EB-96C2-4D77-8D98-72ED3CCD7652}"/>
              </a:ext>
            </a:extLst>
          </p:cNvPr>
          <p:cNvCxnSpPr>
            <a:cxnSpLocks/>
          </p:cNvCxnSpPr>
          <p:nvPr/>
        </p:nvCxnSpPr>
        <p:spPr>
          <a:xfrm>
            <a:off x="5967125" y="1270341"/>
            <a:ext cx="0" cy="546185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574FDF30-91BB-4B02-939B-D5C4CD4AC830}"/>
              </a:ext>
            </a:extLst>
          </p:cNvPr>
          <p:cNvPicPr>
            <a:picLocks noChangeAspect="1"/>
          </p:cNvPicPr>
          <p:nvPr/>
        </p:nvPicPr>
        <p:blipFill>
          <a:blip r:embed="rId3"/>
          <a:stretch>
            <a:fillRect/>
          </a:stretch>
        </p:blipFill>
        <p:spPr>
          <a:xfrm>
            <a:off x="6185503" y="1323753"/>
            <a:ext cx="3978105" cy="5278961"/>
          </a:xfrm>
          <a:prstGeom prst="rect">
            <a:avLst/>
          </a:prstGeom>
        </p:spPr>
      </p:pic>
      <p:sp>
        <p:nvSpPr>
          <p:cNvPr id="27" name="TextBox 26">
            <a:extLst>
              <a:ext uri="{FF2B5EF4-FFF2-40B4-BE49-F238E27FC236}">
                <a16:creationId xmlns:a16="http://schemas.microsoft.com/office/drawing/2014/main" id="{4FB30FC3-68F2-449F-9305-72CC0DFD6871}"/>
              </a:ext>
            </a:extLst>
          </p:cNvPr>
          <p:cNvSpPr txBox="1"/>
          <p:nvPr/>
        </p:nvSpPr>
        <p:spPr>
          <a:xfrm>
            <a:off x="10550719" y="3678101"/>
            <a:ext cx="1166980" cy="646331"/>
          </a:xfrm>
          <a:prstGeom prst="rect">
            <a:avLst/>
          </a:prstGeom>
          <a:noFill/>
        </p:spPr>
        <p:txBody>
          <a:bodyPr wrap="square" rtlCol="0">
            <a:spAutoFit/>
          </a:bodyPr>
          <a:lstStyle/>
          <a:p>
            <a:r>
              <a:rPr lang="en-US" b="1" dirty="0"/>
              <a:t>That’s a beaver</a:t>
            </a:r>
          </a:p>
        </p:txBody>
      </p:sp>
      <p:cxnSp>
        <p:nvCxnSpPr>
          <p:cNvPr id="29" name="Straight Arrow Connector 28">
            <a:extLst>
              <a:ext uri="{FF2B5EF4-FFF2-40B4-BE49-F238E27FC236}">
                <a16:creationId xmlns:a16="http://schemas.microsoft.com/office/drawing/2014/main" id="{04C9E591-A478-45F6-A58F-54CF120CC887}"/>
              </a:ext>
            </a:extLst>
          </p:cNvPr>
          <p:cNvCxnSpPr>
            <a:cxnSpLocks/>
            <a:stCxn id="27" idx="1"/>
          </p:cNvCxnSpPr>
          <p:nvPr/>
        </p:nvCxnSpPr>
        <p:spPr>
          <a:xfrm flipH="1">
            <a:off x="10183415" y="4001267"/>
            <a:ext cx="36730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3689CF07-FC2C-48B2-B406-C51EDDE789FA}"/>
              </a:ext>
            </a:extLst>
          </p:cNvPr>
          <p:cNvSpPr>
            <a:spLocks noGrp="1"/>
          </p:cNvSpPr>
          <p:nvPr>
            <p:ph type="sldNum" sz="quarter" idx="12"/>
          </p:nvPr>
        </p:nvSpPr>
        <p:spPr/>
        <p:txBody>
          <a:bodyPr/>
          <a:lstStyle/>
          <a:p>
            <a:pPr algn="ctr"/>
            <a:fld id="{D79E6812-DF0E-4B88-AFAA-EAC7168F54C0}" type="slidenum">
              <a:rPr lang="en-US" smtClean="0"/>
              <a:pPr algn="ctr"/>
              <a:t>6</a:t>
            </a:fld>
            <a:endParaRPr lang="en-US" dirty="0"/>
          </a:p>
        </p:txBody>
      </p:sp>
    </p:spTree>
    <p:extLst>
      <p:ext uri="{BB962C8B-B14F-4D97-AF65-F5344CB8AC3E}">
        <p14:creationId xmlns:p14="http://schemas.microsoft.com/office/powerpoint/2010/main" val="1085987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DFA5030-CBE7-EB09-B1C8-34EB6DFF5DAA}"/>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5551CD8-E159-0D3A-DFC7-7E0D5E3CF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FC008CC-6504-DA23-2611-E33F8A01D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B348F-92F3-981B-69D5-A7A598D1BED2}"/>
              </a:ext>
            </a:extLst>
          </p:cNvPr>
          <p:cNvSpPr>
            <a:spLocks noGrp="1"/>
          </p:cNvSpPr>
          <p:nvPr>
            <p:ph type="title"/>
          </p:nvPr>
        </p:nvSpPr>
        <p:spPr>
          <a:xfrm>
            <a:off x="1613144" y="43031"/>
            <a:ext cx="9605293" cy="1198814"/>
          </a:xfrm>
        </p:spPr>
        <p:txBody>
          <a:bodyPr vert="horz" lIns="91440" tIns="45720" rIns="91440" bIns="45720" rtlCol="0" anchor="ctr">
            <a:normAutofit/>
          </a:bodyPr>
          <a:lstStyle/>
          <a:p>
            <a:pPr algn="ctr"/>
            <a:r>
              <a:rPr lang="en-US" sz="5100" i="1" u="sng" kern="1200" spc="100" baseline="0" dirty="0">
                <a:solidFill>
                  <a:schemeClr val="bg1"/>
                </a:solidFill>
                <a:latin typeface="+mj-lt"/>
                <a:ea typeface="+mj-ea"/>
                <a:cs typeface="+mj-cs"/>
              </a:rPr>
              <a:t>Spectrograms</a:t>
            </a:r>
          </a:p>
        </p:txBody>
      </p:sp>
      <p:sp>
        <p:nvSpPr>
          <p:cNvPr id="28" name="Freeform 6">
            <a:extLst>
              <a:ext uri="{FF2B5EF4-FFF2-40B4-BE49-F238E27FC236}">
                <a16:creationId xmlns:a16="http://schemas.microsoft.com/office/drawing/2014/main" id="{B2115EAD-44C2-72CA-65A1-37D4B2C0C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E69BA3A1-F5C6-9ABB-9BDE-F5357C3453C0}"/>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A8E4B96-AC2E-5A55-5F22-E7E36C077B82}"/>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799394C6-653D-ACFD-62C1-2A310F7DEE30}"/>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sp>
        <p:nvSpPr>
          <p:cNvPr id="10" name="TextBox 9">
            <a:extLst>
              <a:ext uri="{FF2B5EF4-FFF2-40B4-BE49-F238E27FC236}">
                <a16:creationId xmlns:a16="http://schemas.microsoft.com/office/drawing/2014/main" id="{59C70C18-ADD7-1EC3-EA4E-A43DFFE73B16}"/>
              </a:ext>
            </a:extLst>
          </p:cNvPr>
          <p:cNvSpPr txBox="1"/>
          <p:nvPr/>
        </p:nvSpPr>
        <p:spPr>
          <a:xfrm>
            <a:off x="90134" y="1037521"/>
            <a:ext cx="7462532" cy="5509200"/>
          </a:xfrm>
          <a:prstGeom prst="rect">
            <a:avLst/>
          </a:prstGeom>
          <a:noFill/>
        </p:spPr>
        <p:txBody>
          <a:bodyPr wrap="square" rtlCol="0">
            <a:spAutoFit/>
          </a:bodyPr>
          <a:lstStyle/>
          <a:p>
            <a:r>
              <a:rPr lang="en-US" sz="1600" b="1" dirty="0"/>
              <a:t>Fast Fourier Transform (FFT):</a:t>
            </a:r>
          </a:p>
          <a:p>
            <a:r>
              <a:rPr lang="en-US" sz="1600" dirty="0">
                <a:solidFill>
                  <a:schemeClr val="tx1">
                    <a:lumMod val="85000"/>
                    <a:lumOff val="15000"/>
                  </a:schemeClr>
                </a:solidFill>
              </a:rPr>
              <a:t>The fast Fourier transform (FFT) is an algorithm that can efficiently compute the Fourier transform.</a:t>
            </a:r>
          </a:p>
          <a:p>
            <a:endParaRPr lang="en-US" sz="1600" dirty="0">
              <a:solidFill>
                <a:schemeClr val="tx1">
                  <a:lumMod val="85000"/>
                  <a:lumOff val="15000"/>
                </a:schemeClr>
              </a:solidFill>
            </a:endParaRPr>
          </a:p>
          <a:p>
            <a:r>
              <a:rPr lang="en-US" sz="1600" b="1" dirty="0"/>
              <a:t>The Spectrogram:</a:t>
            </a:r>
          </a:p>
          <a:p>
            <a:r>
              <a:rPr lang="en-US" sz="1600" dirty="0">
                <a:solidFill>
                  <a:schemeClr val="tx1">
                    <a:lumMod val="85000"/>
                    <a:lumOff val="15000"/>
                  </a:schemeClr>
                </a:solidFill>
              </a:rPr>
              <a:t>Achieved by computing FFT on overlapping windowed segments of the signal, process called </a:t>
            </a:r>
            <a:r>
              <a:rPr lang="en-US" sz="1600" b="1" dirty="0">
                <a:solidFill>
                  <a:schemeClr val="tx1">
                    <a:lumMod val="85000"/>
                    <a:lumOff val="15000"/>
                  </a:schemeClr>
                </a:solidFill>
              </a:rPr>
              <a:t>short-time Fourier transform (STFT). </a:t>
            </a:r>
            <a:r>
              <a:rPr lang="en-US" sz="1600" dirty="0">
                <a:solidFill>
                  <a:schemeClr val="tx1">
                    <a:lumMod val="85000"/>
                    <a:lumOff val="15000"/>
                  </a:schemeClr>
                </a:solidFill>
              </a:rPr>
              <a:t>It is a way to visually represent a signal’s loudness/amplitude, as it varies over time at different frequencies.</a:t>
            </a:r>
          </a:p>
          <a:p>
            <a:endParaRPr lang="en-US" sz="1600" dirty="0">
              <a:solidFill>
                <a:schemeClr val="tx1">
                  <a:lumMod val="85000"/>
                  <a:lumOff val="15000"/>
                </a:schemeClr>
              </a:solidFill>
            </a:endParaRPr>
          </a:p>
          <a:p>
            <a:r>
              <a:rPr lang="en-US" sz="1600" b="1" dirty="0">
                <a:solidFill>
                  <a:schemeClr val="tx1">
                    <a:lumMod val="85000"/>
                    <a:lumOff val="15000"/>
                  </a:schemeClr>
                </a:solidFill>
              </a:rPr>
              <a:t>Window Edges Suppression:</a:t>
            </a:r>
          </a:p>
          <a:p>
            <a:r>
              <a:rPr lang="en-US" sz="1600" dirty="0">
                <a:solidFill>
                  <a:schemeClr val="tx1">
                    <a:lumMod val="85000"/>
                    <a:lumOff val="15000"/>
                  </a:schemeClr>
                </a:solidFill>
              </a:rPr>
              <a:t>When taking a signal window, the </a:t>
            </a:r>
            <a:r>
              <a:rPr lang="en-US" sz="1600" dirty="0"/>
              <a:t>start and end may have sudden jumps, causing energy from one frequency to “leak” into others. </a:t>
            </a:r>
            <a:r>
              <a:rPr lang="en-US" sz="1600" b="1" dirty="0">
                <a:solidFill>
                  <a:schemeClr val="tx1">
                    <a:lumMod val="85000"/>
                    <a:lumOff val="15000"/>
                  </a:schemeClr>
                </a:solidFill>
              </a:rPr>
              <a:t>Solution</a:t>
            </a:r>
            <a:r>
              <a:rPr lang="en-US" sz="1600" dirty="0">
                <a:solidFill>
                  <a:schemeClr val="tx1">
                    <a:lumMod val="85000"/>
                    <a:lumOff val="15000"/>
                  </a:schemeClr>
                </a:solidFill>
              </a:rPr>
              <a:t>: Mute the edges</a:t>
            </a:r>
          </a:p>
          <a:p>
            <a:endParaRPr lang="en-US" sz="1600" dirty="0">
              <a:solidFill>
                <a:schemeClr val="tx1">
                  <a:lumMod val="85000"/>
                  <a:lumOff val="15000"/>
                </a:schemeClr>
              </a:solidFill>
            </a:endParaRPr>
          </a:p>
          <a:p>
            <a:r>
              <a:rPr lang="en-US" sz="1600" b="1" dirty="0">
                <a:solidFill>
                  <a:schemeClr val="tx1">
                    <a:lumMod val="85000"/>
                    <a:lumOff val="15000"/>
                  </a:schemeClr>
                </a:solidFill>
              </a:rPr>
              <a:t>Overlapping Windows:</a:t>
            </a:r>
          </a:p>
          <a:p>
            <a:r>
              <a:rPr lang="en-US" sz="1600" dirty="0">
                <a:solidFill>
                  <a:schemeClr val="tx1">
                    <a:lumMod val="85000"/>
                    <a:lumOff val="15000"/>
                  </a:schemeClr>
                </a:solidFill>
              </a:rPr>
              <a:t>Required to maintain important transitions between windows. More overlap -&gt; Better Temporal Resolution</a:t>
            </a:r>
          </a:p>
          <a:p>
            <a:endParaRPr lang="en-US" sz="1600" dirty="0">
              <a:solidFill>
                <a:schemeClr val="tx1">
                  <a:lumMod val="85000"/>
                  <a:lumOff val="15000"/>
                </a:schemeClr>
              </a:solidFill>
            </a:endParaRPr>
          </a:p>
          <a:p>
            <a:r>
              <a:rPr lang="en-US" sz="1600" b="1" dirty="0">
                <a:solidFill>
                  <a:schemeClr val="tx1">
                    <a:lumMod val="85000"/>
                    <a:lumOff val="15000"/>
                  </a:schemeClr>
                </a:solidFill>
              </a:rPr>
              <a:t>Time-Frequency Resolution Tradeoff:</a:t>
            </a:r>
          </a:p>
          <a:p>
            <a:pPr marL="285750" indent="-285750">
              <a:buFont typeface="Arial" panose="020B0604020202020204" pitchFamily="34" charset="0"/>
              <a:buChar char="•"/>
            </a:pPr>
            <a:r>
              <a:rPr lang="en-US" sz="1600" dirty="0">
                <a:solidFill>
                  <a:schemeClr val="tx1">
                    <a:lumMod val="85000"/>
                    <a:lumOff val="15000"/>
                  </a:schemeClr>
                </a:solidFill>
              </a:rPr>
              <a:t>Short windows: good time resolution, poor frequency resolution.</a:t>
            </a:r>
          </a:p>
          <a:p>
            <a:pPr marL="285750" indent="-285750">
              <a:buFont typeface="Arial" panose="020B0604020202020204" pitchFamily="34" charset="0"/>
              <a:buChar char="•"/>
            </a:pPr>
            <a:r>
              <a:rPr lang="en-US" sz="1600" dirty="0">
                <a:solidFill>
                  <a:schemeClr val="tx1">
                    <a:lumMod val="85000"/>
                    <a:lumOff val="15000"/>
                  </a:schemeClr>
                </a:solidFill>
              </a:rPr>
              <a:t>Long windows: good frequency resolution, poor time resolution.</a:t>
            </a:r>
          </a:p>
        </p:txBody>
      </p:sp>
      <p:cxnSp>
        <p:nvCxnSpPr>
          <p:cNvPr id="23" name="Straight Connector 22">
            <a:extLst>
              <a:ext uri="{FF2B5EF4-FFF2-40B4-BE49-F238E27FC236}">
                <a16:creationId xmlns:a16="http://schemas.microsoft.com/office/drawing/2014/main" id="{E134A3EB-96C2-4D77-8D98-72ED3CCD7652}"/>
              </a:ext>
            </a:extLst>
          </p:cNvPr>
          <p:cNvCxnSpPr>
            <a:cxnSpLocks/>
          </p:cNvCxnSpPr>
          <p:nvPr/>
        </p:nvCxnSpPr>
        <p:spPr>
          <a:xfrm>
            <a:off x="7591411" y="1155236"/>
            <a:ext cx="0" cy="546185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https://miro.medium.com/v2/resize:fit:700/1*tIBRdtG3EfjmSIlraWVIxw.png">
            <a:extLst>
              <a:ext uri="{FF2B5EF4-FFF2-40B4-BE49-F238E27FC236}">
                <a16:creationId xmlns:a16="http://schemas.microsoft.com/office/drawing/2014/main" id="{FFB8C737-7101-41F6-B027-831BD811EE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11"/>
          <a:stretch/>
        </p:blipFill>
        <p:spPr bwMode="auto">
          <a:xfrm>
            <a:off x="7608162" y="1198814"/>
            <a:ext cx="4545093" cy="55066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A1FA88D-8768-4373-8AB6-2528086DA48E}"/>
              </a:ext>
            </a:extLst>
          </p:cNvPr>
          <p:cNvSpPr>
            <a:spLocks noGrp="1"/>
          </p:cNvSpPr>
          <p:nvPr>
            <p:ph type="sldNum" sz="quarter" idx="12"/>
          </p:nvPr>
        </p:nvSpPr>
        <p:spPr/>
        <p:txBody>
          <a:bodyPr/>
          <a:lstStyle/>
          <a:p>
            <a:pPr algn="ctr"/>
            <a:fld id="{D79E6812-DF0E-4B88-AFAA-EAC7168F54C0}" type="slidenum">
              <a:rPr lang="en-US" smtClean="0"/>
              <a:pPr algn="ctr"/>
              <a:t>7</a:t>
            </a:fld>
            <a:endParaRPr lang="en-US" dirty="0"/>
          </a:p>
        </p:txBody>
      </p:sp>
    </p:spTree>
    <p:extLst>
      <p:ext uri="{BB962C8B-B14F-4D97-AF65-F5344CB8AC3E}">
        <p14:creationId xmlns:p14="http://schemas.microsoft.com/office/powerpoint/2010/main" val="289307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82618A8-144D-189C-F0B0-49B3CABD8BC8}"/>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F8843-A8D0-D7DE-06A7-379CF9644A3C}"/>
              </a:ext>
            </a:extLst>
          </p:cNvPr>
          <p:cNvSpPr>
            <a:spLocks noGrp="1"/>
          </p:cNvSpPr>
          <p:nvPr>
            <p:ph type="title"/>
          </p:nvPr>
        </p:nvSpPr>
        <p:spPr>
          <a:xfrm>
            <a:off x="757299" y="-64315"/>
            <a:ext cx="10671048" cy="1198814"/>
          </a:xfrm>
        </p:spPr>
        <p:txBody>
          <a:bodyPr vert="horz" lIns="91440" tIns="45720" rIns="91440" bIns="45720" rtlCol="0" anchor="ctr">
            <a:normAutofit/>
          </a:bodyPr>
          <a:lstStyle/>
          <a:p>
            <a:pPr algn="ctr"/>
            <a:r>
              <a:rPr lang="en-US" sz="5100" u="sng" dirty="0">
                <a:solidFill>
                  <a:schemeClr val="bg1"/>
                </a:solidFill>
              </a:rPr>
              <a:t>Spectrogram Examples</a:t>
            </a:r>
            <a:endParaRPr lang="en-US" sz="5100" i="1" u="sng" kern="1200" spc="100" baseline="0" dirty="0">
              <a:solidFill>
                <a:schemeClr val="bg1"/>
              </a:solidFill>
              <a:latin typeface="+mj-lt"/>
              <a:ea typeface="+mj-ea"/>
              <a:cs typeface="+mj-cs"/>
            </a:endParaRPr>
          </a:p>
        </p:txBody>
      </p:sp>
      <p:sp>
        <p:nvSpPr>
          <p:cNvPr id="2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0B82D0BD-38FB-280C-BC66-5F1D6C75E42D}"/>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34B295C-1A5F-BF1C-6131-4C0CF1308A96}"/>
              </a:ext>
            </a:extLst>
          </p:cNvPr>
          <p:cNvSpPr/>
          <p:nvPr/>
        </p:nvSpPr>
        <p:spPr>
          <a:xfrm>
            <a:off x="1" y="10813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F0849322-9F7E-D588-40D8-7DDCC326AD8F}"/>
              </a:ext>
            </a:extLst>
          </p:cNvPr>
          <p:cNvSpPr txBox="1">
            <a:spLocks/>
          </p:cNvSpPr>
          <p:nvPr/>
        </p:nvSpPr>
        <p:spPr>
          <a:xfrm>
            <a:off x="-109038" y="1134499"/>
            <a:ext cx="6204467" cy="237286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r>
              <a:rPr lang="en-US" sz="1600" b="1" dirty="0"/>
              <a:t>Complex Spectrogram:</a:t>
            </a:r>
            <a:r>
              <a:rPr lang="en-US" sz="1600" dirty="0"/>
              <a:t> General-purpose time-frequency representation.</a:t>
            </a:r>
          </a:p>
          <a:p>
            <a:pPr indent="0">
              <a:lnSpc>
                <a:spcPct val="100000"/>
              </a:lnSpc>
              <a:buFont typeface="Arial" panose="020B0604020202020204" pitchFamily="34" charset="0"/>
              <a:buNone/>
            </a:pPr>
            <a:endParaRPr lang="en-US" sz="1600" dirty="0"/>
          </a:p>
        </p:txBody>
      </p:sp>
      <p:pic>
        <p:nvPicPr>
          <p:cNvPr id="9" name="Picture 8">
            <a:extLst>
              <a:ext uri="{FF2B5EF4-FFF2-40B4-BE49-F238E27FC236}">
                <a16:creationId xmlns:a16="http://schemas.microsoft.com/office/drawing/2014/main" id="{4341D9A3-E669-B5DF-0ADC-9C8426DF955B}"/>
              </a:ext>
            </a:extLst>
          </p:cNvPr>
          <p:cNvPicPr>
            <a:picLocks noChangeAspect="1"/>
          </p:cNvPicPr>
          <p:nvPr/>
        </p:nvPicPr>
        <p:blipFill>
          <a:blip r:embed="rId2"/>
          <a:srcRect t="8872"/>
          <a:stretch/>
        </p:blipFill>
        <p:spPr>
          <a:xfrm>
            <a:off x="6703622" y="1750314"/>
            <a:ext cx="4932274" cy="2182394"/>
          </a:xfrm>
          <a:prstGeom prst="rect">
            <a:avLst/>
          </a:prstGeom>
        </p:spPr>
      </p:pic>
      <p:sp>
        <p:nvSpPr>
          <p:cNvPr id="10" name="Content Placeholder 2">
            <a:extLst>
              <a:ext uri="{FF2B5EF4-FFF2-40B4-BE49-F238E27FC236}">
                <a16:creationId xmlns:a16="http://schemas.microsoft.com/office/drawing/2014/main" id="{4A1E0424-B2B7-5A02-E832-2AAE9DC4AD9C}"/>
              </a:ext>
            </a:extLst>
          </p:cNvPr>
          <p:cNvSpPr txBox="1">
            <a:spLocks/>
          </p:cNvSpPr>
          <p:nvPr/>
        </p:nvSpPr>
        <p:spPr>
          <a:xfrm>
            <a:off x="5929625" y="1146878"/>
            <a:ext cx="6058380" cy="237286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r>
              <a:rPr lang="en-US" sz="1600" b="1" dirty="0"/>
              <a:t>Mel-Spectrogram:</a:t>
            </a:r>
            <a:r>
              <a:rPr lang="en-US" sz="1600" dirty="0"/>
              <a:t> Frequency scale closer to human hearing; commonly used for speech, music, and bioacoustics tasks.</a:t>
            </a:r>
          </a:p>
        </p:txBody>
      </p:sp>
      <p:sp>
        <p:nvSpPr>
          <p:cNvPr id="12" name="Content Placeholder 2">
            <a:extLst>
              <a:ext uri="{FF2B5EF4-FFF2-40B4-BE49-F238E27FC236}">
                <a16:creationId xmlns:a16="http://schemas.microsoft.com/office/drawing/2014/main" id="{C79FB3AE-9D6D-EF56-415F-3E77455FF8F1}"/>
              </a:ext>
            </a:extLst>
          </p:cNvPr>
          <p:cNvSpPr txBox="1">
            <a:spLocks/>
          </p:cNvSpPr>
          <p:nvPr/>
        </p:nvSpPr>
        <p:spPr>
          <a:xfrm>
            <a:off x="-109038" y="4075259"/>
            <a:ext cx="5523979" cy="237286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r>
              <a:rPr lang="en-US" sz="1600" b="1" dirty="0"/>
              <a:t>MFCC (Mel-Frequency Cepstral Coefficients: </a:t>
            </a:r>
            <a:r>
              <a:rPr lang="en-US" sz="1600" dirty="0"/>
              <a:t>short-term spectral shape of a sound.</a:t>
            </a:r>
          </a:p>
        </p:txBody>
      </p:sp>
      <p:sp>
        <p:nvSpPr>
          <p:cNvPr id="13" name="Content Placeholder 2">
            <a:extLst>
              <a:ext uri="{FF2B5EF4-FFF2-40B4-BE49-F238E27FC236}">
                <a16:creationId xmlns:a16="http://schemas.microsoft.com/office/drawing/2014/main" id="{A58D7D4B-6984-1D88-FD7E-D6F124FC421F}"/>
              </a:ext>
            </a:extLst>
          </p:cNvPr>
          <p:cNvSpPr txBox="1">
            <a:spLocks/>
          </p:cNvSpPr>
          <p:nvPr/>
        </p:nvSpPr>
        <p:spPr>
          <a:xfrm>
            <a:off x="5883091" y="4075259"/>
            <a:ext cx="6308910" cy="237286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r>
              <a:rPr lang="en-US" sz="1600" b="1" dirty="0" err="1"/>
              <a:t>Chromagram</a:t>
            </a:r>
            <a:r>
              <a:rPr lang="en-US" sz="1600" b="1" dirty="0"/>
              <a:t> (Chroma Features): </a:t>
            </a:r>
            <a:r>
              <a:rPr lang="en-US" sz="1600" dirty="0"/>
              <a:t>Represents harmonic content, useful in music classification or tonal analysis.</a:t>
            </a:r>
          </a:p>
          <a:p>
            <a:pPr indent="0">
              <a:lnSpc>
                <a:spcPct val="100000"/>
              </a:lnSpc>
              <a:buFont typeface="Arial" panose="020B0604020202020204" pitchFamily="34" charset="0"/>
              <a:buNone/>
            </a:pPr>
            <a:endParaRPr lang="en-US" sz="1600" dirty="0"/>
          </a:p>
        </p:txBody>
      </p:sp>
      <p:pic>
        <p:nvPicPr>
          <p:cNvPr id="20" name="Picture 19">
            <a:extLst>
              <a:ext uri="{FF2B5EF4-FFF2-40B4-BE49-F238E27FC236}">
                <a16:creationId xmlns:a16="http://schemas.microsoft.com/office/drawing/2014/main" id="{ECF6D3F0-226C-C45D-B489-0567296E79C2}"/>
              </a:ext>
            </a:extLst>
          </p:cNvPr>
          <p:cNvPicPr>
            <a:picLocks noChangeAspect="1"/>
          </p:cNvPicPr>
          <p:nvPr/>
        </p:nvPicPr>
        <p:blipFill>
          <a:blip r:embed="rId3"/>
          <a:srcRect t="6216"/>
          <a:stretch/>
        </p:blipFill>
        <p:spPr>
          <a:xfrm>
            <a:off x="680821" y="4699838"/>
            <a:ext cx="4303238" cy="2076978"/>
          </a:xfrm>
          <a:prstGeom prst="rect">
            <a:avLst/>
          </a:prstGeom>
        </p:spPr>
      </p:pic>
      <p:pic>
        <p:nvPicPr>
          <p:cNvPr id="22" name="Picture 21">
            <a:extLst>
              <a:ext uri="{FF2B5EF4-FFF2-40B4-BE49-F238E27FC236}">
                <a16:creationId xmlns:a16="http://schemas.microsoft.com/office/drawing/2014/main" id="{63E94DFA-99E2-D50A-D013-C1826E2A219E}"/>
              </a:ext>
            </a:extLst>
          </p:cNvPr>
          <p:cNvPicPr>
            <a:picLocks noChangeAspect="1"/>
          </p:cNvPicPr>
          <p:nvPr/>
        </p:nvPicPr>
        <p:blipFill>
          <a:blip r:embed="rId4"/>
          <a:srcRect l="581" t="1180"/>
          <a:stretch/>
        </p:blipFill>
        <p:spPr>
          <a:xfrm>
            <a:off x="6988885" y="4699838"/>
            <a:ext cx="4404449" cy="2076978"/>
          </a:xfrm>
          <a:prstGeom prst="rect">
            <a:avLst/>
          </a:prstGeom>
        </p:spPr>
      </p:pic>
      <p:pic>
        <p:nvPicPr>
          <p:cNvPr id="25" name="Picture 24">
            <a:extLst>
              <a:ext uri="{FF2B5EF4-FFF2-40B4-BE49-F238E27FC236}">
                <a16:creationId xmlns:a16="http://schemas.microsoft.com/office/drawing/2014/main" id="{A8137EEF-597F-9A56-41B2-6621B691F6D6}"/>
              </a:ext>
            </a:extLst>
          </p:cNvPr>
          <p:cNvPicPr>
            <a:picLocks noChangeAspect="1"/>
          </p:cNvPicPr>
          <p:nvPr/>
        </p:nvPicPr>
        <p:blipFill>
          <a:blip r:embed="rId5"/>
          <a:srcRect t="6842"/>
          <a:stretch/>
        </p:blipFill>
        <p:spPr>
          <a:xfrm>
            <a:off x="608194" y="1815321"/>
            <a:ext cx="4705371" cy="2077137"/>
          </a:xfrm>
          <a:prstGeom prst="rect">
            <a:avLst/>
          </a:prstGeom>
        </p:spPr>
      </p:pic>
      <p:cxnSp>
        <p:nvCxnSpPr>
          <p:cNvPr id="27" name="Straight Connector 26">
            <a:extLst>
              <a:ext uri="{FF2B5EF4-FFF2-40B4-BE49-F238E27FC236}">
                <a16:creationId xmlns:a16="http://schemas.microsoft.com/office/drawing/2014/main" id="{C52E0934-A88C-5DA2-CC7E-78B74BDE8AB6}"/>
              </a:ext>
            </a:extLst>
          </p:cNvPr>
          <p:cNvCxnSpPr>
            <a:cxnSpLocks/>
          </p:cNvCxnSpPr>
          <p:nvPr/>
        </p:nvCxnSpPr>
        <p:spPr>
          <a:xfrm>
            <a:off x="5967125" y="1270341"/>
            <a:ext cx="0" cy="546185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3E14E0E-E82C-CA57-C673-EF77D189E82F}"/>
              </a:ext>
            </a:extLst>
          </p:cNvPr>
          <p:cNvCxnSpPr>
            <a:cxnSpLocks/>
          </p:cNvCxnSpPr>
          <p:nvPr/>
        </p:nvCxnSpPr>
        <p:spPr>
          <a:xfrm>
            <a:off x="-1" y="4001267"/>
            <a:ext cx="1219200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4DD060D-3493-4EE3-8794-1996E04970C0}"/>
              </a:ext>
            </a:extLst>
          </p:cNvPr>
          <p:cNvSpPr>
            <a:spLocks noGrp="1"/>
          </p:cNvSpPr>
          <p:nvPr>
            <p:ph type="sldNum" sz="quarter" idx="12"/>
          </p:nvPr>
        </p:nvSpPr>
        <p:spPr/>
        <p:txBody>
          <a:bodyPr/>
          <a:lstStyle/>
          <a:p>
            <a:pPr algn="ctr"/>
            <a:fld id="{D79E6812-DF0E-4B88-AFAA-EAC7168F54C0}" type="slidenum">
              <a:rPr lang="en-US" smtClean="0"/>
              <a:pPr algn="ctr"/>
              <a:t>8</a:t>
            </a:fld>
            <a:endParaRPr lang="en-US" dirty="0"/>
          </a:p>
        </p:txBody>
      </p:sp>
    </p:spTree>
    <p:extLst>
      <p:ext uri="{BB962C8B-B14F-4D97-AF65-F5344CB8AC3E}">
        <p14:creationId xmlns:p14="http://schemas.microsoft.com/office/powerpoint/2010/main" val="2445533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4B6B0D7-0E0D-083C-1BAE-89682E62B9EA}"/>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CA62557-3199-D385-24CD-780A88994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636E1A-23C3-AC20-293D-FEA7796ED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092CE1-2D88-5940-9764-BA9E56E24422}"/>
              </a:ext>
            </a:extLst>
          </p:cNvPr>
          <p:cNvSpPr>
            <a:spLocks noGrp="1"/>
          </p:cNvSpPr>
          <p:nvPr>
            <p:ph type="title"/>
          </p:nvPr>
        </p:nvSpPr>
        <p:spPr>
          <a:xfrm>
            <a:off x="2738716" y="104786"/>
            <a:ext cx="6708213" cy="1198814"/>
          </a:xfrm>
        </p:spPr>
        <p:txBody>
          <a:bodyPr vert="horz" lIns="91440" tIns="45720" rIns="91440" bIns="45720" rtlCol="0" anchor="ctr">
            <a:normAutofit fontScale="90000"/>
          </a:bodyPr>
          <a:lstStyle/>
          <a:p>
            <a:r>
              <a:rPr lang="en-US" sz="5100" i="1" u="sng" kern="1200" spc="100" baseline="0" dirty="0">
                <a:solidFill>
                  <a:schemeClr val="bg1"/>
                </a:solidFill>
                <a:latin typeface="+mj-lt"/>
                <a:ea typeface="+mj-ea"/>
                <a:cs typeface="+mj-cs"/>
              </a:rPr>
              <a:t>Spectrogram Augmentation</a:t>
            </a:r>
          </a:p>
        </p:txBody>
      </p:sp>
      <p:sp>
        <p:nvSpPr>
          <p:cNvPr id="28" name="Freeform 6">
            <a:extLst>
              <a:ext uri="{FF2B5EF4-FFF2-40B4-BE49-F238E27FC236}">
                <a16:creationId xmlns:a16="http://schemas.microsoft.com/office/drawing/2014/main" id="{488F1975-BEDE-6AA1-7E2E-9865B4909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9" name="Rectangle 18">
            <a:extLst>
              <a:ext uri="{FF2B5EF4-FFF2-40B4-BE49-F238E27FC236}">
                <a16:creationId xmlns:a16="http://schemas.microsoft.com/office/drawing/2014/main" id="{9EB986B9-5664-2393-8C25-A7879FA147A7}"/>
              </a:ext>
            </a:extLst>
          </p:cNvPr>
          <p:cNvSpPr/>
          <p:nvPr/>
        </p:nvSpPr>
        <p:spPr>
          <a:xfrm>
            <a:off x="11608993" y="5423011"/>
            <a:ext cx="583007"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719D2B-AF51-7AB3-0C97-85391DE76C6B}"/>
              </a:ext>
            </a:extLst>
          </p:cNvPr>
          <p:cNvSpPr/>
          <p:nvPr/>
        </p:nvSpPr>
        <p:spPr>
          <a:xfrm>
            <a:off x="1" y="1070183"/>
            <a:ext cx="12191999" cy="1251930"/>
          </a:xfrm>
          <a:prstGeom prst="rect">
            <a:avLst/>
          </a:prstGeom>
          <a:solidFill>
            <a:srgbClr val="F6F4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3EDB2929-B5B8-E4A6-5AE7-14F84CCEB48C}"/>
              </a:ext>
            </a:extLst>
          </p:cNvPr>
          <p:cNvSpPr txBox="1">
            <a:spLocks/>
          </p:cNvSpPr>
          <p:nvPr/>
        </p:nvSpPr>
        <p:spPr>
          <a:xfrm>
            <a:off x="106880" y="1198814"/>
            <a:ext cx="6308910" cy="3830387"/>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endParaRPr lang="en-US" sz="1600" dirty="0"/>
          </a:p>
        </p:txBody>
      </p:sp>
      <p:sp>
        <p:nvSpPr>
          <p:cNvPr id="4" name="Content Placeholder 2">
            <a:extLst>
              <a:ext uri="{FF2B5EF4-FFF2-40B4-BE49-F238E27FC236}">
                <a16:creationId xmlns:a16="http://schemas.microsoft.com/office/drawing/2014/main" id="{43B5B40F-BA64-D46A-FEE5-0D42D441BEE8}"/>
              </a:ext>
            </a:extLst>
          </p:cNvPr>
          <p:cNvSpPr txBox="1">
            <a:spLocks/>
          </p:cNvSpPr>
          <p:nvPr/>
        </p:nvSpPr>
        <p:spPr>
          <a:xfrm>
            <a:off x="-109038" y="1134499"/>
            <a:ext cx="6204467" cy="237286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r>
              <a:rPr lang="en-US" sz="1600" b="1" dirty="0"/>
              <a:t>Time Stretch: </a:t>
            </a:r>
            <a:r>
              <a:rPr lang="en-US" sz="1600" dirty="0"/>
              <a:t>Stretch audio without changing pitch to create slower/faster audio variations.</a:t>
            </a:r>
          </a:p>
          <a:p>
            <a:pPr indent="0">
              <a:lnSpc>
                <a:spcPct val="100000"/>
              </a:lnSpc>
              <a:buFont typeface="Arial" panose="020B0604020202020204" pitchFamily="34" charset="0"/>
              <a:buNone/>
            </a:pPr>
            <a:endParaRPr lang="en-US" sz="1600" dirty="0"/>
          </a:p>
          <a:p>
            <a:pPr indent="0">
              <a:lnSpc>
                <a:spcPct val="100000"/>
              </a:lnSpc>
              <a:buFont typeface="Arial" panose="020B0604020202020204" pitchFamily="34" charset="0"/>
              <a:buNone/>
            </a:pPr>
            <a:endParaRPr lang="en-US" sz="1600" dirty="0"/>
          </a:p>
        </p:txBody>
      </p:sp>
      <p:sp>
        <p:nvSpPr>
          <p:cNvPr id="5" name="Content Placeholder 2">
            <a:extLst>
              <a:ext uri="{FF2B5EF4-FFF2-40B4-BE49-F238E27FC236}">
                <a16:creationId xmlns:a16="http://schemas.microsoft.com/office/drawing/2014/main" id="{CAB98D37-E43F-F903-6C17-0F92B6D2A90C}"/>
              </a:ext>
            </a:extLst>
          </p:cNvPr>
          <p:cNvSpPr txBox="1">
            <a:spLocks/>
          </p:cNvSpPr>
          <p:nvPr/>
        </p:nvSpPr>
        <p:spPr>
          <a:xfrm>
            <a:off x="5929624" y="1146878"/>
            <a:ext cx="6155495" cy="237286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r>
              <a:rPr lang="en-US" sz="1600" b="1" dirty="0"/>
              <a:t>Frequency Mask:</a:t>
            </a:r>
            <a:r>
              <a:rPr lang="en-US" sz="1600" dirty="0"/>
              <a:t> Randomly masks (removes) up to x frequency bands from the Spectrogram.</a:t>
            </a:r>
          </a:p>
        </p:txBody>
      </p:sp>
      <p:sp>
        <p:nvSpPr>
          <p:cNvPr id="6" name="Content Placeholder 2">
            <a:extLst>
              <a:ext uri="{FF2B5EF4-FFF2-40B4-BE49-F238E27FC236}">
                <a16:creationId xmlns:a16="http://schemas.microsoft.com/office/drawing/2014/main" id="{26089746-447D-0639-7DD8-033D37B90F5F}"/>
              </a:ext>
            </a:extLst>
          </p:cNvPr>
          <p:cNvSpPr txBox="1">
            <a:spLocks/>
          </p:cNvSpPr>
          <p:nvPr/>
        </p:nvSpPr>
        <p:spPr>
          <a:xfrm>
            <a:off x="-84034" y="4138274"/>
            <a:ext cx="6308910" cy="2372869"/>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pPr>
            <a:r>
              <a:rPr lang="en-US" sz="1600" b="1" dirty="0"/>
              <a:t>Time Mask:</a:t>
            </a:r>
            <a:r>
              <a:rPr lang="en-US" sz="1600" dirty="0"/>
              <a:t> Randomly masks (removes) up to x time frames from the Spectrogram.</a:t>
            </a:r>
          </a:p>
          <a:p>
            <a:pPr indent="0">
              <a:lnSpc>
                <a:spcPct val="100000"/>
              </a:lnSpc>
              <a:buFont typeface="Arial" panose="020B0604020202020204" pitchFamily="34" charset="0"/>
              <a:buNone/>
            </a:pPr>
            <a:endParaRPr lang="en-US" sz="1600" dirty="0"/>
          </a:p>
        </p:txBody>
      </p:sp>
      <p:cxnSp>
        <p:nvCxnSpPr>
          <p:cNvPr id="8" name="Straight Connector 7">
            <a:extLst>
              <a:ext uri="{FF2B5EF4-FFF2-40B4-BE49-F238E27FC236}">
                <a16:creationId xmlns:a16="http://schemas.microsoft.com/office/drawing/2014/main" id="{BC0868CF-13F4-F267-64F0-2FB38147D4D9}"/>
              </a:ext>
            </a:extLst>
          </p:cNvPr>
          <p:cNvCxnSpPr>
            <a:cxnSpLocks/>
          </p:cNvCxnSpPr>
          <p:nvPr/>
        </p:nvCxnSpPr>
        <p:spPr>
          <a:xfrm>
            <a:off x="5967125" y="1270341"/>
            <a:ext cx="0" cy="5461852"/>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EA7E4E-2554-9444-AD55-CBA5211129B7}"/>
              </a:ext>
            </a:extLst>
          </p:cNvPr>
          <p:cNvCxnSpPr>
            <a:cxnSpLocks/>
          </p:cNvCxnSpPr>
          <p:nvPr/>
        </p:nvCxnSpPr>
        <p:spPr>
          <a:xfrm>
            <a:off x="-1" y="4001267"/>
            <a:ext cx="1219200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CA1E6CC-9337-FAD9-0CE4-D4DA2982C1D1}"/>
              </a:ext>
            </a:extLst>
          </p:cNvPr>
          <p:cNvPicPr>
            <a:picLocks noChangeAspect="1"/>
          </p:cNvPicPr>
          <p:nvPr/>
        </p:nvPicPr>
        <p:blipFill>
          <a:blip r:embed="rId2"/>
          <a:stretch>
            <a:fillRect/>
          </a:stretch>
        </p:blipFill>
        <p:spPr>
          <a:xfrm>
            <a:off x="591643" y="1655973"/>
            <a:ext cx="4890720" cy="2287985"/>
          </a:xfrm>
          <a:prstGeom prst="rect">
            <a:avLst/>
          </a:prstGeom>
        </p:spPr>
      </p:pic>
      <p:pic>
        <p:nvPicPr>
          <p:cNvPr id="13" name="Picture 12">
            <a:extLst>
              <a:ext uri="{FF2B5EF4-FFF2-40B4-BE49-F238E27FC236}">
                <a16:creationId xmlns:a16="http://schemas.microsoft.com/office/drawing/2014/main" id="{E4112080-906C-B46E-EF11-D8720AE0B004}"/>
              </a:ext>
            </a:extLst>
          </p:cNvPr>
          <p:cNvPicPr>
            <a:picLocks noChangeAspect="1"/>
          </p:cNvPicPr>
          <p:nvPr/>
        </p:nvPicPr>
        <p:blipFill>
          <a:blip r:embed="rId3"/>
          <a:stretch>
            <a:fillRect/>
          </a:stretch>
        </p:blipFill>
        <p:spPr>
          <a:xfrm>
            <a:off x="6686874" y="1707927"/>
            <a:ext cx="4785378" cy="2264685"/>
          </a:xfrm>
          <a:prstGeom prst="rect">
            <a:avLst/>
          </a:prstGeom>
        </p:spPr>
      </p:pic>
      <p:pic>
        <p:nvPicPr>
          <p:cNvPr id="16" name="Picture 15">
            <a:extLst>
              <a:ext uri="{FF2B5EF4-FFF2-40B4-BE49-F238E27FC236}">
                <a16:creationId xmlns:a16="http://schemas.microsoft.com/office/drawing/2014/main" id="{5A025D5F-F79C-EFEF-8BCD-5E97B2810E05}"/>
              </a:ext>
            </a:extLst>
          </p:cNvPr>
          <p:cNvPicPr>
            <a:picLocks noChangeAspect="1"/>
          </p:cNvPicPr>
          <p:nvPr/>
        </p:nvPicPr>
        <p:blipFill>
          <a:blip r:embed="rId4"/>
          <a:stretch>
            <a:fillRect/>
          </a:stretch>
        </p:blipFill>
        <p:spPr>
          <a:xfrm>
            <a:off x="717705" y="4704490"/>
            <a:ext cx="4555844" cy="2127564"/>
          </a:xfrm>
          <a:prstGeom prst="rect">
            <a:avLst/>
          </a:prstGeom>
        </p:spPr>
      </p:pic>
      <p:sp>
        <p:nvSpPr>
          <p:cNvPr id="17" name="Rectangle 16">
            <a:extLst>
              <a:ext uri="{FF2B5EF4-FFF2-40B4-BE49-F238E27FC236}">
                <a16:creationId xmlns:a16="http://schemas.microsoft.com/office/drawing/2014/main" id="{FEEEDE4E-98A8-1327-D3D1-0B5E179196BD}"/>
              </a:ext>
            </a:extLst>
          </p:cNvPr>
          <p:cNvSpPr/>
          <p:nvPr/>
        </p:nvSpPr>
        <p:spPr>
          <a:xfrm flipH="1">
            <a:off x="3100192" y="5093516"/>
            <a:ext cx="212944" cy="14688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30 Adorable Baby Beavers To Celebrate International Beaver Day">
            <a:extLst>
              <a:ext uri="{FF2B5EF4-FFF2-40B4-BE49-F238E27FC236}">
                <a16:creationId xmlns:a16="http://schemas.microsoft.com/office/drawing/2014/main" id="{24A8C198-7B7D-66BE-C8A5-B532291EA8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1805" y="4339493"/>
            <a:ext cx="2335448" cy="23354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8536FDD-A5B9-34F0-28CF-D3201C0883D5}"/>
              </a:ext>
            </a:extLst>
          </p:cNvPr>
          <p:cNvSpPr txBox="1"/>
          <p:nvPr/>
        </p:nvSpPr>
        <p:spPr>
          <a:xfrm>
            <a:off x="9453515" y="5328600"/>
            <a:ext cx="1366074" cy="646331"/>
          </a:xfrm>
          <a:prstGeom prst="rect">
            <a:avLst/>
          </a:prstGeom>
          <a:noFill/>
        </p:spPr>
        <p:txBody>
          <a:bodyPr wrap="square" rtlCol="0">
            <a:spAutoFit/>
          </a:bodyPr>
          <a:lstStyle/>
          <a:p>
            <a:r>
              <a:rPr lang="en-US" b="1" dirty="0"/>
              <a:t>That’s also a beaver</a:t>
            </a:r>
          </a:p>
        </p:txBody>
      </p:sp>
      <p:cxnSp>
        <p:nvCxnSpPr>
          <p:cNvPr id="22" name="Straight Arrow Connector 21">
            <a:extLst>
              <a:ext uri="{FF2B5EF4-FFF2-40B4-BE49-F238E27FC236}">
                <a16:creationId xmlns:a16="http://schemas.microsoft.com/office/drawing/2014/main" id="{E8E7F511-0C63-AAB8-227A-DAF415B8B155}"/>
              </a:ext>
            </a:extLst>
          </p:cNvPr>
          <p:cNvCxnSpPr>
            <a:cxnSpLocks/>
            <a:stCxn id="20" idx="1"/>
          </p:cNvCxnSpPr>
          <p:nvPr/>
        </p:nvCxnSpPr>
        <p:spPr>
          <a:xfrm flipH="1" flipV="1">
            <a:off x="8787875" y="5513266"/>
            <a:ext cx="665640" cy="1385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Slide Number Placeholder 9">
            <a:extLst>
              <a:ext uri="{FF2B5EF4-FFF2-40B4-BE49-F238E27FC236}">
                <a16:creationId xmlns:a16="http://schemas.microsoft.com/office/drawing/2014/main" id="{2F2F3686-D3AD-4676-9827-B3082DC7E809}"/>
              </a:ext>
            </a:extLst>
          </p:cNvPr>
          <p:cNvSpPr>
            <a:spLocks noGrp="1"/>
          </p:cNvSpPr>
          <p:nvPr>
            <p:ph type="sldNum" sz="quarter" idx="12"/>
          </p:nvPr>
        </p:nvSpPr>
        <p:spPr/>
        <p:txBody>
          <a:bodyPr/>
          <a:lstStyle/>
          <a:p>
            <a:pPr algn="ctr"/>
            <a:fld id="{D79E6812-DF0E-4B88-AFAA-EAC7168F54C0}" type="slidenum">
              <a:rPr lang="en-US" smtClean="0"/>
              <a:pPr algn="ctr"/>
              <a:t>9</a:t>
            </a:fld>
            <a:endParaRPr lang="en-US" dirty="0"/>
          </a:p>
        </p:txBody>
      </p:sp>
    </p:spTree>
    <p:extLst>
      <p:ext uri="{BB962C8B-B14F-4D97-AF65-F5344CB8AC3E}">
        <p14:creationId xmlns:p14="http://schemas.microsoft.com/office/powerpoint/2010/main" val="696761046"/>
      </p:ext>
    </p:extLst>
  </p:cSld>
  <p:clrMapOvr>
    <a:masterClrMapping/>
  </p:clrMapOvr>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551</TotalTime>
  <Words>1239</Words>
  <Application>Microsoft Office PowerPoint</Application>
  <PresentationFormat>Widescreen</PresentationFormat>
  <Paragraphs>165</Paragraphs>
  <Slides>15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Avenir Next LT Pro</vt:lpstr>
      <vt:lpstr>Sitka Banner</vt:lpstr>
      <vt:lpstr>HeadlinesVTI</vt:lpstr>
      <vt:lpstr>Machine Learning with Audio Review – Animal Classification From Audio</vt:lpstr>
      <vt:lpstr>Animal Species Classification</vt:lpstr>
      <vt:lpstr>Animal Species Classification – How?</vt:lpstr>
      <vt:lpstr>Audio Files &amp; Data Extraction</vt:lpstr>
      <vt:lpstr>Statistical and Signal-Derived Features </vt:lpstr>
      <vt:lpstr>Spectrograms</vt:lpstr>
      <vt:lpstr>Spectrograms</vt:lpstr>
      <vt:lpstr>Spectrogram Examples</vt:lpstr>
      <vt:lpstr>Spectrogram Augmentation</vt:lpstr>
      <vt:lpstr>General Notes on Working With Audio</vt:lpstr>
      <vt:lpstr>General Notes on Working With Audio</vt:lpstr>
      <vt:lpstr>General Notes on Working With Audio</vt:lpstr>
      <vt:lpstr>Training Data Problem – Human Speech</vt:lpstr>
      <vt:lpstr>Animal Species Classification – How?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 Class Classification From Audio</dc:title>
  <dc:creator>אנטון דזגה</dc:creator>
  <cp:lastModifiedBy>אנטון דזגה</cp:lastModifiedBy>
  <cp:revision>20</cp:revision>
  <dcterms:created xsi:type="dcterms:W3CDTF">2025-04-16T07:12:40Z</dcterms:created>
  <dcterms:modified xsi:type="dcterms:W3CDTF">2025-05-09T10:51:12Z</dcterms:modified>
</cp:coreProperties>
</file>